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3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notesMasterIdLst>
    <p:notesMasterId r:id="rId27"/>
  </p:notesMasterIdLst>
  <p:sldIdLst>
    <p:sldId id="256" r:id="rId2"/>
    <p:sldId id="2052" r:id="rId3"/>
    <p:sldId id="2053" r:id="rId4"/>
    <p:sldId id="892" r:id="rId5"/>
    <p:sldId id="894" r:id="rId6"/>
    <p:sldId id="895" r:id="rId7"/>
    <p:sldId id="960" r:id="rId8"/>
    <p:sldId id="584" r:id="rId9"/>
    <p:sldId id="656" r:id="rId10"/>
    <p:sldId id="709" r:id="rId11"/>
    <p:sldId id="708" r:id="rId12"/>
    <p:sldId id="504" r:id="rId13"/>
    <p:sldId id="609" r:id="rId14"/>
    <p:sldId id="849" r:id="rId15"/>
    <p:sldId id="921" r:id="rId16"/>
    <p:sldId id="416" r:id="rId17"/>
    <p:sldId id="932" r:id="rId18"/>
    <p:sldId id="956" r:id="rId19"/>
    <p:sldId id="957" r:id="rId20"/>
    <p:sldId id="958" r:id="rId21"/>
    <p:sldId id="959" r:id="rId22"/>
    <p:sldId id="541" r:id="rId23"/>
    <p:sldId id="874" r:id="rId24"/>
    <p:sldId id="2051" r:id="rId25"/>
    <p:sldId id="888" r:id="rId26"/>
  </p:sldIdLst>
  <p:sldSz cx="12192000" cy="6858000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3600" i="1" kern="1200">
        <a:solidFill>
          <a:srgbClr val="800000"/>
        </a:solidFill>
        <a:latin typeface="Arial" charset="0"/>
        <a:ea typeface="ＭＳ Ｐゴシック" charset="0"/>
        <a:cs typeface="ＭＳ Ｐゴシック" charset="0"/>
      </a:defRPr>
    </a:lvl1pPr>
    <a:lvl2pPr marL="457189" algn="ctr" rtl="0" eaLnBrk="0" fontAlgn="base" hangingPunct="0">
      <a:spcBef>
        <a:spcPct val="0"/>
      </a:spcBef>
      <a:spcAft>
        <a:spcPct val="0"/>
      </a:spcAft>
      <a:defRPr sz="3600" i="1" kern="1200">
        <a:solidFill>
          <a:srgbClr val="800000"/>
        </a:solidFill>
        <a:latin typeface="Arial" charset="0"/>
        <a:ea typeface="ＭＳ Ｐゴシック" charset="0"/>
        <a:cs typeface="ＭＳ Ｐゴシック" charset="0"/>
      </a:defRPr>
    </a:lvl2pPr>
    <a:lvl3pPr marL="914377" algn="ctr" rtl="0" eaLnBrk="0" fontAlgn="base" hangingPunct="0">
      <a:spcBef>
        <a:spcPct val="0"/>
      </a:spcBef>
      <a:spcAft>
        <a:spcPct val="0"/>
      </a:spcAft>
      <a:defRPr sz="3600" i="1" kern="1200">
        <a:solidFill>
          <a:srgbClr val="800000"/>
        </a:solidFill>
        <a:latin typeface="Arial" charset="0"/>
        <a:ea typeface="ＭＳ Ｐゴシック" charset="0"/>
        <a:cs typeface="ＭＳ Ｐゴシック" charset="0"/>
      </a:defRPr>
    </a:lvl3pPr>
    <a:lvl4pPr marL="1371566" algn="ctr" rtl="0" eaLnBrk="0" fontAlgn="base" hangingPunct="0">
      <a:spcBef>
        <a:spcPct val="0"/>
      </a:spcBef>
      <a:spcAft>
        <a:spcPct val="0"/>
      </a:spcAft>
      <a:defRPr sz="3600" i="1" kern="1200">
        <a:solidFill>
          <a:srgbClr val="800000"/>
        </a:solidFill>
        <a:latin typeface="Arial" charset="0"/>
        <a:ea typeface="ＭＳ Ｐゴシック" charset="0"/>
        <a:cs typeface="ＭＳ Ｐゴシック" charset="0"/>
      </a:defRPr>
    </a:lvl4pPr>
    <a:lvl5pPr marL="1828754" algn="ctr" rtl="0" eaLnBrk="0" fontAlgn="base" hangingPunct="0">
      <a:spcBef>
        <a:spcPct val="0"/>
      </a:spcBef>
      <a:spcAft>
        <a:spcPct val="0"/>
      </a:spcAft>
      <a:defRPr sz="3600" i="1" kern="1200">
        <a:solidFill>
          <a:srgbClr val="800000"/>
        </a:solidFill>
        <a:latin typeface="Arial" charset="0"/>
        <a:ea typeface="ＭＳ Ｐゴシック" charset="0"/>
        <a:cs typeface="ＭＳ Ｐゴシック" charset="0"/>
      </a:defRPr>
    </a:lvl5pPr>
    <a:lvl6pPr marL="2285943" algn="l" defTabSz="457189" rtl="0" eaLnBrk="1" latinLnBrk="0" hangingPunct="1">
      <a:defRPr sz="3600" i="1" kern="1200">
        <a:solidFill>
          <a:srgbClr val="800000"/>
        </a:solidFill>
        <a:latin typeface="Arial" charset="0"/>
        <a:ea typeface="ＭＳ Ｐゴシック" charset="0"/>
        <a:cs typeface="ＭＳ Ｐゴシック" charset="0"/>
      </a:defRPr>
    </a:lvl6pPr>
    <a:lvl7pPr marL="2743131" algn="l" defTabSz="457189" rtl="0" eaLnBrk="1" latinLnBrk="0" hangingPunct="1">
      <a:defRPr sz="3600" i="1" kern="1200">
        <a:solidFill>
          <a:srgbClr val="800000"/>
        </a:solidFill>
        <a:latin typeface="Arial" charset="0"/>
        <a:ea typeface="ＭＳ Ｐゴシック" charset="0"/>
        <a:cs typeface="ＭＳ Ｐゴシック" charset="0"/>
      </a:defRPr>
    </a:lvl7pPr>
    <a:lvl8pPr marL="3200320" algn="l" defTabSz="457189" rtl="0" eaLnBrk="1" latinLnBrk="0" hangingPunct="1">
      <a:defRPr sz="3600" i="1" kern="1200">
        <a:solidFill>
          <a:srgbClr val="800000"/>
        </a:solidFill>
        <a:latin typeface="Arial" charset="0"/>
        <a:ea typeface="ＭＳ Ｐゴシック" charset="0"/>
        <a:cs typeface="ＭＳ Ｐゴシック" charset="0"/>
      </a:defRPr>
    </a:lvl8pPr>
    <a:lvl9pPr marL="3657509" algn="l" defTabSz="457189" rtl="0" eaLnBrk="1" latinLnBrk="0" hangingPunct="1">
      <a:defRPr sz="3600" i="1" kern="1200">
        <a:solidFill>
          <a:srgbClr val="800000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la xiong xiong" initials="gx" lastIdx="6" clrIdx="0">
    <p:extLst>
      <p:ext uri="{19B8F6BF-5375-455C-9EA6-DF929625EA0E}">
        <p15:presenceInfo xmlns:p15="http://schemas.microsoft.com/office/powerpoint/2012/main" userId="55b3056499f5bb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0" autoAdjust="0"/>
    <p:restoredTop sz="86351" autoAdjust="0"/>
  </p:normalViewPr>
  <p:slideViewPr>
    <p:cSldViewPr snapToGrid="0">
      <p:cViewPr varScale="1">
        <p:scale>
          <a:sx n="102" d="100"/>
          <a:sy n="102" d="100"/>
        </p:scale>
        <p:origin x="148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39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04A32-4E63-BB4C-A10B-84ABDC6E949E}" type="datetimeFigureOut">
              <a:rPr lang="en-US" smtClean="0"/>
              <a:t>3/11/23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F48A9-FAF8-7A4D-9626-D4BF45B26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6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6AD7-2B9B-4F04-BAD6-F305E5A9DB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26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3B77-47CA-40B2-B303-B5065B9789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23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F48A9-FAF8-7A4D-9626-D4BF45B261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3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this process, </a:t>
            </a:r>
          </a:p>
          <a:p>
            <a:endParaRPr lang="en-CA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C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first drafted the selection criteria using 40 papers randomly sampled from the pool. </a:t>
            </a:r>
          </a:p>
          <a:p>
            <a:endParaRPr lang="en-CA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C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 this set, each collaborator independently assigned </a:t>
            </a:r>
            <a:r>
              <a:rPr lang="en-C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include</a:t>
            </a:r>
            <a:r>
              <a:rPr lang="en-C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/ </a:t>
            </a:r>
            <a:r>
              <a:rPr lang="en-C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exclude</a:t>
            </a:r>
            <a:r>
              <a:rPr lang="en-C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or </a:t>
            </a:r>
            <a:r>
              <a:rPr lang="en-CA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unsure </a:t>
            </a:r>
            <a:r>
              <a:rPr lang="en-CA" sz="18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the papers.</a:t>
            </a:r>
            <a:endParaRPr lang="en-C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endParaRPr lang="en-CA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Then, we cross-validated our decisions and discussed a draft of selection criteria.</a:t>
            </a:r>
            <a:endParaRPr lang="en-C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validate the applicability of the designed selection criteria, we sampled another set of 40 papers.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Again we individually filtered the set, cross-validated our decisions, and then we discussed to refine the selection criteria. </a:t>
            </a:r>
          </a:p>
          <a:p>
            <a:endParaRPr lang="en-CA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After making sure we have similar standards regarding paper exclusion we distributed the remaining papers among collaborators to filter independently.</a:t>
            </a:r>
          </a:p>
          <a:p>
            <a:endParaRPr lang="en-CA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C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Through this process, we identified 199 potentially related papers.</a:t>
            </a:r>
            <a:endParaRPr lang="en-C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r>
              <a:rPr lang="en-C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on this set of papers, we assigned a second reader to all the papers to cross validated the decision, </a:t>
            </a:r>
          </a:p>
          <a:p>
            <a:pPr algn="l"/>
            <a:endParaRPr lang="en-CA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r>
              <a:rPr lang="en-C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for papers tagged as “unsure” or encountered conflict during cross validation, we held meetings with all collaborators to discuss for the final decision.  </a:t>
            </a:r>
            <a:endParaRPr lang="en-C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endParaRPr lang="en-CA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r>
              <a:rPr lang="en-C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process resulted in 54 relevant papers.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Finally, using related work sections of the selected papers, we also performed backward snowballing, which increased the total number of papers to 57.</a:t>
            </a:r>
          </a:p>
          <a:p>
            <a:pPr algn="l"/>
            <a:endParaRPr lang="en-C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D1AB6-D1CD-644F-A0A8-9E90EC4D568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828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D64CE3-836C-7440-8D39-87BD8B67CB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5743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23B77-47CA-40B2-B303-B5065B9789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5264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3B77-47CA-40B2-B303-B5065B9789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6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23B77-47CA-40B2-B303-B5065B9789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242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23B77-47CA-40B2-B303-B5065B9789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882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23B77-47CA-40B2-B303-B5065B9789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947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23B77-47CA-40B2-B303-B5065B9789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8663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23B77-47CA-40B2-B303-B5065B9789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23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23B77-47CA-40B2-B303-B5065B9789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14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our case study, we selected data commonly used in the evaluation of previous techniques. More specifically, we collected benign samples from Google Play and malware samples from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VirusTotal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Academic edition between the years 2016 and 2019.</a:t>
            </a:r>
            <a:endParaRPr 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800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picked features from a popular malware detection tool,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Drebin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because it extracts a variety of features from both the Android manifest file and application bytecode.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Drebin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also outperforms several existing tools even in the most recent studies.</a:t>
            </a:r>
            <a:endParaRPr 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800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create a realistic experimental setup, we trained a support vector machine classifier with DREBIN’s features on samples from 2016 and 2017 and produced a classifier model.</a:t>
            </a:r>
            <a:endParaRPr lang="en-US" sz="280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2800" dirty="0"/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used samples from 2018 and 2019 for testing.</a:t>
            </a:r>
            <a:endParaRPr lang="en-US" sz="28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FCEDE-22F4-344E-9362-E7F6CA609C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69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507807"/>
            <a:ext cx="10363200" cy="1470025"/>
          </a:xfrm>
        </p:spPr>
        <p:txBody>
          <a:bodyPr>
            <a:normAutofit/>
          </a:bodyPr>
          <a:lstStyle>
            <a:lvl1pPr>
              <a:defRPr sz="35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653473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7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C158BFE8-4254-F949-B8F2-F1AB6F20419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A6F4F-7A23-2B49-88DF-1EABFC939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1" y="126542"/>
            <a:ext cx="2439069" cy="47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62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" y="271124"/>
            <a:ext cx="11501120" cy="974847"/>
          </a:xfrm>
        </p:spPr>
        <p:txBody>
          <a:bodyPr/>
          <a:lstStyle>
            <a:lvl1pPr algn="ctr">
              <a:defRPr i="1">
                <a:solidFill>
                  <a:schemeClr val="tx2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960" y="1391496"/>
            <a:ext cx="11501120" cy="47346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492877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 sz="1500"/>
            </a:lvl1pPr>
          </a:lstStyle>
          <a:p>
            <a:fld id="{C158BFE8-4254-F949-B8F2-F1AB6F20419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图片 55" descr="图片包含 户外&#10;&#10;已生成极高可信度的说明">
            <a:extLst>
              <a:ext uri="{FF2B5EF4-FFF2-40B4-BE49-F238E27FC236}">
                <a16:creationId xmlns:a16="http://schemas.microsoft.com/office/drawing/2014/main" id="{67B1248E-262F-664F-B8DA-51190EC54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2" y="125600"/>
            <a:ext cx="355228" cy="44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120" y="152400"/>
            <a:ext cx="11480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120" y="1447800"/>
            <a:ext cx="11480800" cy="46783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92877"/>
            <a:ext cx="609600" cy="365125"/>
          </a:xfrm>
          <a:prstGeom prst="rect">
            <a:avLst/>
          </a:prstGeom>
        </p:spPr>
        <p:txBody>
          <a:bodyPr lIns="91438" tIns="45719" rIns="91438" bIns="45719"/>
          <a:lstStyle>
            <a:lvl1pPr>
              <a:defRPr sz="1200"/>
            </a:lvl1pPr>
          </a:lstStyle>
          <a:p>
            <a:pPr algn="l" defTabSz="457189" eaLnBrk="1" fontAlgn="auto" hangingPunct="1">
              <a:spcBef>
                <a:spcPts val="0"/>
              </a:spcBef>
              <a:spcAft>
                <a:spcPts val="0"/>
              </a:spcAft>
            </a:pPr>
            <a:fld id="{C158BFE8-4254-F949-B8F2-F1AB6F20419C}" type="slidenum">
              <a:rPr lang="en-US" i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pPr algn="l" defTabSz="457189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i="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83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</p:sldLayoutIdLst>
  <p:hf hdr="0" dt="0"/>
  <p:txStyles>
    <p:titleStyle>
      <a:lvl1pPr algn="ctr" defTabSz="457189" rtl="0" eaLnBrk="1" latinLnBrk="0" hangingPunct="1">
        <a:spcBef>
          <a:spcPct val="0"/>
        </a:spcBef>
        <a:buNone/>
        <a:defRPr sz="3600" b="1" i="1" kern="1200">
          <a:solidFill>
            <a:srgbClr val="000090"/>
          </a:solidFill>
          <a:latin typeface="+mj-lt"/>
          <a:ea typeface="+mj-ea"/>
          <a:cs typeface="Arial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10" Type="http://schemas.openxmlformats.org/officeDocument/2006/relationships/image" Target="../media/image11.png"/><Relationship Id="rId4" Type="http://schemas.openxmlformats.org/officeDocument/2006/relationships/image" Target="../media/image37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18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19.sv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tatista.com/statistics/273495/global-shipments-of-personal-computers-since-2006/" TargetMode="External"/><Relationship Id="rId4" Type="http://schemas.openxmlformats.org/officeDocument/2006/relationships/hyperlink" Target="https://www-statista-com.eu1.proxy.openathens.net/statistics/245501/multiple-mobile-device-ownership-worldwide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10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332A-8D05-3C88-877D-1585BE67F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21580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10084"/>
                </a:solidFill>
                <a:latin typeface="Cambria"/>
                <a:cs typeface="Cambria"/>
              </a:rPr>
              <a:t>Title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C56BC6-95D2-24EF-5EA1-E28DC81B4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968784"/>
            <a:ext cx="8534400" cy="17526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800" i="1" dirty="0">
                <a:solidFill>
                  <a:srgbClr val="002060"/>
                </a:solidFill>
              </a:rPr>
              <a:t>Name</a:t>
            </a:r>
            <a:endParaRPr lang="en-US" i="1" dirty="0">
              <a:solidFill>
                <a:srgbClr val="002060"/>
              </a:solidFill>
            </a:endParaRPr>
          </a:p>
          <a:p>
            <a:pPr>
              <a:spcBef>
                <a:spcPts val="600"/>
              </a:spcBef>
            </a:pPr>
            <a:endParaRPr lang="en-US" sz="2800" i="1" dirty="0">
              <a:solidFill>
                <a:schemeClr val="tx1"/>
              </a:solidFill>
            </a:endParaRPr>
          </a:p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Date</a:t>
            </a:r>
          </a:p>
          <a:p>
            <a:pPr>
              <a:spcBef>
                <a:spcPts val="600"/>
              </a:spcBef>
            </a:pPr>
            <a:endParaRPr lang="en-US" sz="2800" i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74F80-24F8-3E2B-320D-BED7151A7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58BFE8-4254-F949-B8F2-F1AB6F20419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8316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E24D15D-33BC-2549-CFDD-A76B07AD5473}"/>
              </a:ext>
            </a:extLst>
          </p:cNvPr>
          <p:cNvSpPr txBox="1">
            <a:spLocks/>
          </p:cNvSpPr>
          <p:nvPr/>
        </p:nvSpPr>
        <p:spPr>
          <a:xfrm>
            <a:off x="6667711" y="1429333"/>
            <a:ext cx="5443026" cy="3169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1/3 of the payloads are not triggered on app launch</a:t>
            </a:r>
          </a:p>
          <a:p>
            <a:pPr marL="463550" marR="0" lvl="1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variety of checks that guard the malicious payload, e.g., execute if</a:t>
            </a:r>
          </a:p>
          <a:p>
            <a:pPr marL="850900" marR="0" lvl="2" indent="-273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accelerometer data implies real device</a:t>
            </a:r>
          </a:p>
          <a:p>
            <a:pPr marL="850900" marR="0" lvl="2" indent="-273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certain app is opened</a:t>
            </a:r>
          </a:p>
          <a:p>
            <a:pPr marL="850900" marR="0" lvl="2" indent="-273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random </a:t>
            </a:r>
          </a:p>
          <a:p>
            <a:pPr marL="57785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93700" marR="0" lvl="1" indent="-273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A1143-8D59-4793-B7ED-BD21180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Event and Check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4BD9D-4460-4EB3-83F4-0B84EDAC30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501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i="1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189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377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566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754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5943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131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320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509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E93F7B-A872-4FA1-8273-8A8C00496968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965FAC-BA03-4F91-A174-7AE163AA4196}"/>
              </a:ext>
            </a:extLst>
          </p:cNvPr>
          <p:cNvSpPr/>
          <p:nvPr/>
        </p:nvSpPr>
        <p:spPr>
          <a:xfrm>
            <a:off x="151190" y="1557174"/>
            <a:ext cx="6589579" cy="51643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B8EF7A-B3B6-4B08-8F1E-3C27CA1CA417}"/>
              </a:ext>
            </a:extLst>
          </p:cNvPr>
          <p:cNvSpPr/>
          <p:nvPr/>
        </p:nvSpPr>
        <p:spPr>
          <a:xfrm>
            <a:off x="2124013" y="5814158"/>
            <a:ext cx="1181100" cy="4367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Payload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A5E838-0F08-4601-9AC1-186D5600CCA7}"/>
              </a:ext>
            </a:extLst>
          </p:cNvPr>
          <p:cNvSpPr/>
          <p:nvPr/>
        </p:nvSpPr>
        <p:spPr>
          <a:xfrm>
            <a:off x="1200562" y="2706588"/>
            <a:ext cx="1257577" cy="43672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Event C.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 descr="A picture containing watch&#10;&#10;Description automatically generated">
            <a:extLst>
              <a:ext uri="{FF2B5EF4-FFF2-40B4-BE49-F238E27FC236}">
                <a16:creationId xmlns:a16="http://schemas.microsoft.com/office/drawing/2014/main" id="{2F01AA7B-3B8C-4344-85C5-CA1139611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9720" y="4142549"/>
            <a:ext cx="2931611" cy="84833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ACC310-4C5C-48B1-8C14-5794C0BDD86D}"/>
              </a:ext>
            </a:extLst>
          </p:cNvPr>
          <p:cNvCxnSpPr>
            <a:cxnSpLocks/>
          </p:cNvCxnSpPr>
          <p:nvPr/>
        </p:nvCxnSpPr>
        <p:spPr>
          <a:xfrm flipH="1" flipV="1">
            <a:off x="2061863" y="5856562"/>
            <a:ext cx="51066" cy="78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A4E82C-8B14-4C8B-9729-735976563338}"/>
              </a:ext>
            </a:extLst>
          </p:cNvPr>
          <p:cNvCxnSpPr>
            <a:cxnSpLocks/>
          </p:cNvCxnSpPr>
          <p:nvPr/>
        </p:nvCxnSpPr>
        <p:spPr>
          <a:xfrm flipH="1">
            <a:off x="2026806" y="5934018"/>
            <a:ext cx="95647" cy="249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CDE33A-B095-4C71-98AC-17A131ED8E33}"/>
              </a:ext>
            </a:extLst>
          </p:cNvPr>
          <p:cNvCxnSpPr>
            <a:cxnSpLocks/>
            <a:stCxn id="15" idx="2"/>
            <a:endCxn id="31" idx="0"/>
          </p:cNvCxnSpPr>
          <p:nvPr/>
        </p:nvCxnSpPr>
        <p:spPr>
          <a:xfrm flipH="1">
            <a:off x="5344572" y="3137491"/>
            <a:ext cx="3070" cy="267666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A892728-E227-4DAD-ADDB-B7D52DC39347}"/>
              </a:ext>
            </a:extLst>
          </p:cNvPr>
          <p:cNvSpPr/>
          <p:nvPr/>
        </p:nvSpPr>
        <p:spPr>
          <a:xfrm>
            <a:off x="4718853" y="2700764"/>
            <a:ext cx="1257577" cy="43672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Event C.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0A6211-85EA-4A71-A80C-91008B5F8B2A}"/>
              </a:ext>
            </a:extLst>
          </p:cNvPr>
          <p:cNvSpPr/>
          <p:nvPr/>
        </p:nvSpPr>
        <p:spPr>
          <a:xfrm>
            <a:off x="188291" y="1787712"/>
            <a:ext cx="3344495" cy="1025682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 Launch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CF4E43-85AE-438E-8B9D-5C88B83C5C9D}"/>
              </a:ext>
            </a:extLst>
          </p:cNvPr>
          <p:cNvSpPr/>
          <p:nvPr/>
        </p:nvSpPr>
        <p:spPr>
          <a:xfrm>
            <a:off x="3305114" y="1787712"/>
            <a:ext cx="4085054" cy="1025682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Status Change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CB71BC-6120-4BAD-BF66-447AAEA6104C}"/>
              </a:ext>
            </a:extLst>
          </p:cNvPr>
          <p:cNvSpPr/>
          <p:nvPr/>
        </p:nvSpPr>
        <p:spPr>
          <a:xfrm>
            <a:off x="4754022" y="5814158"/>
            <a:ext cx="1181100" cy="4367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Payload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0B2ADD-C639-4859-B622-592A2DEC1EB4}"/>
              </a:ext>
            </a:extLst>
          </p:cNvPr>
          <p:cNvSpPr/>
          <p:nvPr/>
        </p:nvSpPr>
        <p:spPr>
          <a:xfrm>
            <a:off x="4496846" y="4286169"/>
            <a:ext cx="1695452" cy="69016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bank app installed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FCA9C4A-21D1-4CFB-B7F5-3E14B6A97124}"/>
              </a:ext>
            </a:extLst>
          </p:cNvPr>
          <p:cNvSpPr/>
          <p:nvPr/>
        </p:nvSpPr>
        <p:spPr>
          <a:xfrm rot="20890614">
            <a:off x="802796" y="3982888"/>
            <a:ext cx="1802857" cy="55619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accelerometer data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B77E5E-AB87-ECE6-C952-86B5F5FBC9D5}"/>
              </a:ext>
            </a:extLst>
          </p:cNvPr>
          <p:cNvSpPr/>
          <p:nvPr/>
        </p:nvSpPr>
        <p:spPr>
          <a:xfrm>
            <a:off x="4496846" y="5144528"/>
            <a:ext cx="1695452" cy="42113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rand &gt; 25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497564-802F-DC2B-01AB-C117B2FB4CD4}"/>
              </a:ext>
            </a:extLst>
          </p:cNvPr>
          <p:cNvGrpSpPr/>
          <p:nvPr/>
        </p:nvGrpSpPr>
        <p:grpSpPr>
          <a:xfrm>
            <a:off x="10376529" y="57845"/>
            <a:ext cx="1735116" cy="562840"/>
            <a:chOff x="-578519" y="1633728"/>
            <a:chExt cx="12845700" cy="416690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D55747-78AA-010D-33B7-35BEA0E44702}"/>
                </a:ext>
              </a:extLst>
            </p:cNvPr>
            <p:cNvSpPr/>
            <p:nvPr/>
          </p:nvSpPr>
          <p:spPr>
            <a:xfrm>
              <a:off x="2363609" y="1634868"/>
              <a:ext cx="2830914" cy="36094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5D53D9-0C6D-B323-75B4-EE29123E2083}"/>
                </a:ext>
              </a:extLst>
            </p:cNvPr>
            <p:cNvSpPr/>
            <p:nvPr/>
          </p:nvSpPr>
          <p:spPr>
            <a:xfrm>
              <a:off x="-578519" y="1633728"/>
              <a:ext cx="2623975" cy="41036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B41BA4-A9CF-7011-1172-4C4DDFEA9B97}"/>
                </a:ext>
              </a:extLst>
            </p:cNvPr>
            <p:cNvSpPr/>
            <p:nvPr/>
          </p:nvSpPr>
          <p:spPr>
            <a:xfrm>
              <a:off x="5505953" y="1633728"/>
              <a:ext cx="3220242" cy="20992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74ABDC1-0B6B-E508-E69E-5E552EE83DD2}"/>
                </a:ext>
              </a:extLst>
            </p:cNvPr>
            <p:cNvSpPr/>
            <p:nvPr/>
          </p:nvSpPr>
          <p:spPr>
            <a:xfrm>
              <a:off x="5505953" y="4081257"/>
              <a:ext cx="3220242" cy="171937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521523-FBB2-7997-4F45-85EFB48645B4}"/>
                </a:ext>
              </a:extLst>
            </p:cNvPr>
            <p:cNvSpPr/>
            <p:nvPr/>
          </p:nvSpPr>
          <p:spPr>
            <a:xfrm>
              <a:off x="9058278" y="1633728"/>
              <a:ext cx="3208903" cy="191587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7956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A1143-8D59-4793-B7ED-BD211805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Cross-path Dependencies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4BD9D-4460-4EB3-83F4-0B84EDAC30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501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i="1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189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377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566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754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5943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131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320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509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E93F7B-A872-4FA1-8273-8A8C00496968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965FAC-BA03-4F91-A174-7AE163AA4196}"/>
              </a:ext>
            </a:extLst>
          </p:cNvPr>
          <p:cNvSpPr/>
          <p:nvPr/>
        </p:nvSpPr>
        <p:spPr>
          <a:xfrm>
            <a:off x="151190" y="1557174"/>
            <a:ext cx="6606205" cy="51643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B8EF7A-B3B6-4B08-8F1E-3C27CA1CA417}"/>
              </a:ext>
            </a:extLst>
          </p:cNvPr>
          <p:cNvSpPr/>
          <p:nvPr/>
        </p:nvSpPr>
        <p:spPr>
          <a:xfrm>
            <a:off x="2124013" y="5814158"/>
            <a:ext cx="1181100" cy="4367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Payload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A5E838-0F08-4601-9AC1-186D5600CCA7}"/>
              </a:ext>
            </a:extLst>
          </p:cNvPr>
          <p:cNvSpPr/>
          <p:nvPr/>
        </p:nvSpPr>
        <p:spPr>
          <a:xfrm>
            <a:off x="1200562" y="2706588"/>
            <a:ext cx="1257577" cy="43672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Event C.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 descr="A picture containing watch&#10;&#10;Description automatically generated">
            <a:extLst>
              <a:ext uri="{FF2B5EF4-FFF2-40B4-BE49-F238E27FC236}">
                <a16:creationId xmlns:a16="http://schemas.microsoft.com/office/drawing/2014/main" id="{2F01AA7B-3B8C-4344-85C5-CA1139611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9720" y="4142549"/>
            <a:ext cx="2931611" cy="84833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ACC310-4C5C-48B1-8C14-5794C0BDD86D}"/>
              </a:ext>
            </a:extLst>
          </p:cNvPr>
          <p:cNvCxnSpPr>
            <a:cxnSpLocks/>
          </p:cNvCxnSpPr>
          <p:nvPr/>
        </p:nvCxnSpPr>
        <p:spPr>
          <a:xfrm flipH="1" flipV="1">
            <a:off x="2061863" y="5856562"/>
            <a:ext cx="51066" cy="787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A4E82C-8B14-4C8B-9729-735976563338}"/>
              </a:ext>
            </a:extLst>
          </p:cNvPr>
          <p:cNvCxnSpPr>
            <a:cxnSpLocks/>
          </p:cNvCxnSpPr>
          <p:nvPr/>
        </p:nvCxnSpPr>
        <p:spPr>
          <a:xfrm flipH="1">
            <a:off x="2026806" y="5934018"/>
            <a:ext cx="95647" cy="249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A561481-CDC7-4C1A-ADCE-03C0A8F65B75}"/>
              </a:ext>
            </a:extLst>
          </p:cNvPr>
          <p:cNvSpPr/>
          <p:nvPr/>
        </p:nvSpPr>
        <p:spPr>
          <a:xfrm>
            <a:off x="1833198" y="3090373"/>
            <a:ext cx="3344495" cy="1025682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dependency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via shared pref.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CDE33A-B095-4C71-98AC-17A131ED8E33}"/>
              </a:ext>
            </a:extLst>
          </p:cNvPr>
          <p:cNvCxnSpPr>
            <a:cxnSpLocks/>
            <a:stCxn id="15" idx="2"/>
            <a:endCxn id="31" idx="0"/>
          </p:cNvCxnSpPr>
          <p:nvPr/>
        </p:nvCxnSpPr>
        <p:spPr>
          <a:xfrm flipH="1">
            <a:off x="5344572" y="3137491"/>
            <a:ext cx="3070" cy="267666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A892728-E227-4DAD-ADDB-B7D52DC39347}"/>
              </a:ext>
            </a:extLst>
          </p:cNvPr>
          <p:cNvSpPr/>
          <p:nvPr/>
        </p:nvSpPr>
        <p:spPr>
          <a:xfrm>
            <a:off x="4718853" y="2700764"/>
            <a:ext cx="1257577" cy="43672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Event C.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3B58A0-4A53-4184-8D7E-0E9ABA0D680D}"/>
              </a:ext>
            </a:extLst>
          </p:cNvPr>
          <p:cNvSpPr/>
          <p:nvPr/>
        </p:nvSpPr>
        <p:spPr>
          <a:xfrm>
            <a:off x="4557390" y="3857649"/>
            <a:ext cx="1580505" cy="43672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R.</a:t>
            </a:r>
            <a:endParaRPr kumimoji="0" lang="en-CA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0A6211-85EA-4A71-A80C-91008B5F8B2A}"/>
              </a:ext>
            </a:extLst>
          </p:cNvPr>
          <p:cNvSpPr/>
          <p:nvPr/>
        </p:nvSpPr>
        <p:spPr>
          <a:xfrm>
            <a:off x="188291" y="1787712"/>
            <a:ext cx="3344495" cy="1025682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 Launch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CF4E43-85AE-438E-8B9D-5C88B83C5C9D}"/>
              </a:ext>
            </a:extLst>
          </p:cNvPr>
          <p:cNvSpPr/>
          <p:nvPr/>
        </p:nvSpPr>
        <p:spPr>
          <a:xfrm>
            <a:off x="3054368" y="1787712"/>
            <a:ext cx="4586546" cy="1025682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Status Change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78A042-8798-489B-8E6C-3EDD4E6F6A4C}"/>
              </a:ext>
            </a:extLst>
          </p:cNvPr>
          <p:cNvCxnSpPr>
            <a:cxnSpLocks/>
          </p:cNvCxnSpPr>
          <p:nvPr/>
        </p:nvCxnSpPr>
        <p:spPr>
          <a:xfrm>
            <a:off x="604332" y="2711195"/>
            <a:ext cx="0" cy="2985242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DC8D54-A091-4058-9036-AD70C618D708}"/>
              </a:ext>
            </a:extLst>
          </p:cNvPr>
          <p:cNvCxnSpPr>
            <a:cxnSpLocks/>
          </p:cNvCxnSpPr>
          <p:nvPr/>
        </p:nvCxnSpPr>
        <p:spPr>
          <a:xfrm>
            <a:off x="6439346" y="2711195"/>
            <a:ext cx="0" cy="1476118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FA7532C-3FA7-44A8-B549-CD0EF2B6D45F}"/>
              </a:ext>
            </a:extLst>
          </p:cNvPr>
          <p:cNvSpPr/>
          <p:nvPr/>
        </p:nvSpPr>
        <p:spPr>
          <a:xfrm>
            <a:off x="6326153" y="2522023"/>
            <a:ext cx="226386" cy="22638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08E8895-82F2-404F-8DE7-4ACF44B98A0E}"/>
              </a:ext>
            </a:extLst>
          </p:cNvPr>
          <p:cNvSpPr/>
          <p:nvPr/>
        </p:nvSpPr>
        <p:spPr>
          <a:xfrm>
            <a:off x="511260" y="2522023"/>
            <a:ext cx="226386" cy="22638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0846BF40-BABC-4651-A41F-38B114EC476F}"/>
              </a:ext>
            </a:extLst>
          </p:cNvPr>
          <p:cNvSpPr/>
          <p:nvPr/>
        </p:nvSpPr>
        <p:spPr>
          <a:xfrm>
            <a:off x="2346559" y="4684304"/>
            <a:ext cx="2037315" cy="898902"/>
          </a:xfrm>
          <a:prstGeom prst="wedgeRectCallout">
            <a:avLst>
              <a:gd name="adj1" fmla="val -32965"/>
              <a:gd name="adj2" fmla="val -10339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Cross-path data dependency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(40% of apps)</a:t>
            </a:r>
          </a:p>
        </p:txBody>
      </p:sp>
      <p:cxnSp>
        <p:nvCxnSpPr>
          <p:cNvPr id="27" name="Connector: Curved 11">
            <a:extLst>
              <a:ext uri="{FF2B5EF4-FFF2-40B4-BE49-F238E27FC236}">
                <a16:creationId xmlns:a16="http://schemas.microsoft.com/office/drawing/2014/main" id="{3ED427FE-27AA-494A-B7CE-7F1889C10682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333012" y="4070133"/>
            <a:ext cx="2224378" cy="588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Devil face with solid fill with solid fill">
            <a:extLst>
              <a:ext uri="{FF2B5EF4-FFF2-40B4-BE49-F238E27FC236}">
                <a16:creationId xmlns:a16="http://schemas.microsoft.com/office/drawing/2014/main" id="{67AC2B56-B139-4FD0-B0E6-243EB043A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392" y="5760164"/>
            <a:ext cx="544714" cy="54471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FCB71BC-6120-4BAD-BF66-447AAEA6104C}"/>
              </a:ext>
            </a:extLst>
          </p:cNvPr>
          <p:cNvSpPr/>
          <p:nvPr/>
        </p:nvSpPr>
        <p:spPr>
          <a:xfrm>
            <a:off x="4754022" y="5814158"/>
            <a:ext cx="1181100" cy="4367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Payload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326CD5A-89A5-4B7A-8182-E25D7D42B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6833" y="1552311"/>
            <a:ext cx="5345364" cy="2534137"/>
          </a:xfrm>
        </p:spPr>
        <p:txBody>
          <a:bodyPr/>
          <a:lstStyle/>
          <a:p>
            <a:pPr marL="463550" lvl="1" indent="-342900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2400" dirty="0"/>
              <a:t>Order of events matters</a:t>
            </a:r>
          </a:p>
          <a:p>
            <a:pPr marL="920750" lvl="2" indent="-34290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2400" dirty="0"/>
              <a:t>Payload is executed only if events are triggered in a certain order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0B2ADD-C639-4859-B622-592A2DEC1EB4}"/>
              </a:ext>
            </a:extLst>
          </p:cNvPr>
          <p:cNvSpPr/>
          <p:nvPr/>
        </p:nvSpPr>
        <p:spPr>
          <a:xfrm>
            <a:off x="4704906" y="5135903"/>
            <a:ext cx="1279332" cy="436727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Check C.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CF84F3-74A8-4ADA-9629-118668B8163C}"/>
              </a:ext>
            </a:extLst>
          </p:cNvPr>
          <p:cNvSpPr/>
          <p:nvPr/>
        </p:nvSpPr>
        <p:spPr>
          <a:xfrm rot="20890614">
            <a:off x="1067250" y="3982831"/>
            <a:ext cx="1279332" cy="436727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Check C.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256367E-C5C0-5685-625F-603E7FAD7A62}"/>
              </a:ext>
            </a:extLst>
          </p:cNvPr>
          <p:cNvSpPr/>
          <p:nvPr/>
        </p:nvSpPr>
        <p:spPr>
          <a:xfrm>
            <a:off x="4704906" y="4480812"/>
            <a:ext cx="1279332" cy="436727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Check C.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F69AA18-F506-6682-03CE-07D1D8F0D446}"/>
              </a:ext>
            </a:extLst>
          </p:cNvPr>
          <p:cNvGrpSpPr/>
          <p:nvPr/>
        </p:nvGrpSpPr>
        <p:grpSpPr>
          <a:xfrm>
            <a:off x="10376529" y="57845"/>
            <a:ext cx="1735116" cy="562840"/>
            <a:chOff x="-578519" y="1633728"/>
            <a:chExt cx="12845700" cy="416690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F50E59-E69D-3F8C-DC1F-16F42C3435FE}"/>
                </a:ext>
              </a:extLst>
            </p:cNvPr>
            <p:cNvSpPr/>
            <p:nvPr/>
          </p:nvSpPr>
          <p:spPr>
            <a:xfrm>
              <a:off x="2363609" y="1634868"/>
              <a:ext cx="2830914" cy="36094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EFEC249-5151-E9A4-BA53-469DB1D20837}"/>
                </a:ext>
              </a:extLst>
            </p:cNvPr>
            <p:cNvSpPr/>
            <p:nvPr/>
          </p:nvSpPr>
          <p:spPr>
            <a:xfrm>
              <a:off x="-578519" y="1633728"/>
              <a:ext cx="2623975" cy="41036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E6F61A2-A077-81D4-3071-1371F6791FFF}"/>
                </a:ext>
              </a:extLst>
            </p:cNvPr>
            <p:cNvSpPr/>
            <p:nvPr/>
          </p:nvSpPr>
          <p:spPr>
            <a:xfrm>
              <a:off x="5505953" y="1633728"/>
              <a:ext cx="3220242" cy="20992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5ADFCB4-DC20-1039-7BEB-B897A988EE8F}"/>
                </a:ext>
              </a:extLst>
            </p:cNvPr>
            <p:cNvSpPr/>
            <p:nvPr/>
          </p:nvSpPr>
          <p:spPr>
            <a:xfrm>
              <a:off x="5505953" y="4081257"/>
              <a:ext cx="3220242" cy="171937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CF617A6-B07D-C7FF-91A8-99B11AEF1E62}"/>
                </a:ext>
              </a:extLst>
            </p:cNvPr>
            <p:cNvSpPr/>
            <p:nvPr/>
          </p:nvSpPr>
          <p:spPr>
            <a:xfrm>
              <a:off x="9058278" y="1633728"/>
              <a:ext cx="3208903" cy="191587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716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C33C-2E58-4EF5-8AF5-A3346E3FA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13A48-501D-4619-9C6D-9907042CF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82" y="1472184"/>
            <a:ext cx="11264821" cy="4727448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Goal: Understand gaps in existing defenses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Top conferences and journals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Between 2010 – 2021</a:t>
            </a:r>
          </a:p>
          <a:p>
            <a:pPr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Seven Android security surveys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Between 2015 – 2020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dirty="0"/>
          </a:p>
          <a:p>
            <a:pPr marL="457200" lvl="1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237 papers in total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C555C8-47AA-493F-9750-2AD139A70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564664"/>
            <a:ext cx="6075249" cy="454702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82041D2-D4D1-4C32-A18D-FCABC52B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501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i="1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189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377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566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754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5943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131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320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509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E93F7B-A872-4FA1-8273-8A8C00496968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7D9E9-B222-8C6E-8E14-4286DF58A8E1}"/>
              </a:ext>
            </a:extLst>
          </p:cNvPr>
          <p:cNvSpPr txBox="1"/>
          <p:nvPr/>
        </p:nvSpPr>
        <p:spPr>
          <a:xfrm>
            <a:off x="46934" y="6399215"/>
            <a:ext cx="11637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1400" b="0" i="0" dirty="0">
                <a:solidFill>
                  <a:srgbClr val="333333"/>
                </a:solidFill>
                <a:effectLst/>
              </a:rPr>
              <a:t>[1] Michael Cao, Khaled Ahmed, and Julia Rubin. </a:t>
            </a:r>
            <a:r>
              <a:rPr lang="en-CA" sz="1400" b="0" dirty="0">
                <a:solidFill>
                  <a:srgbClr val="333333"/>
                </a:solidFill>
                <a:effectLst/>
              </a:rPr>
              <a:t>Rotten </a:t>
            </a:r>
            <a:r>
              <a:rPr lang="en-CA" sz="1400" dirty="0">
                <a:solidFill>
                  <a:srgbClr val="333333"/>
                </a:solidFill>
              </a:rPr>
              <a:t>A</a:t>
            </a:r>
            <a:r>
              <a:rPr lang="en-CA" sz="1400" b="0" dirty="0">
                <a:solidFill>
                  <a:srgbClr val="333333"/>
                </a:solidFill>
                <a:effectLst/>
              </a:rPr>
              <a:t>pples </a:t>
            </a:r>
            <a:r>
              <a:rPr lang="en-CA" sz="1400" dirty="0">
                <a:solidFill>
                  <a:srgbClr val="333333"/>
                </a:solidFill>
              </a:rPr>
              <a:t>S</a:t>
            </a:r>
            <a:r>
              <a:rPr lang="en-CA" sz="1400" b="0" dirty="0">
                <a:solidFill>
                  <a:srgbClr val="333333"/>
                </a:solidFill>
                <a:effectLst/>
              </a:rPr>
              <a:t>poil the Bunch: an Anatomy of Google Play Malware</a:t>
            </a:r>
            <a:r>
              <a:rPr lang="en-CA" sz="1400" b="0" i="0" dirty="0">
                <a:solidFill>
                  <a:srgbClr val="333333"/>
                </a:solidFill>
                <a:effectLst/>
              </a:rPr>
              <a:t>, ICSE</a:t>
            </a:r>
            <a:r>
              <a:rPr lang="en-CA" sz="1400" i="0" dirty="0">
                <a:solidFill>
                  <a:srgbClr val="333333"/>
                </a:solidFill>
              </a:rPr>
              <a:t> </a:t>
            </a:r>
            <a:r>
              <a:rPr lang="en-CA" sz="1400" b="0" i="0" dirty="0">
                <a:solidFill>
                  <a:srgbClr val="333333"/>
                </a:solidFill>
                <a:effectLst/>
              </a:rPr>
              <a:t>2022.</a:t>
            </a:r>
          </a:p>
        </p:txBody>
      </p:sp>
    </p:spTree>
    <p:extLst>
      <p:ext uri="{BB962C8B-B14F-4D97-AF65-F5344CB8AC3E}">
        <p14:creationId xmlns:p14="http://schemas.microsoft.com/office/powerpoint/2010/main" val="153236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DDEC-C8FD-43DE-9F32-D7375F89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Categorization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276A3A-2987-4AB1-B928-963E371BC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501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i="1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189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377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566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754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5943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131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320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509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E93F7B-A872-4FA1-8273-8A8C00496968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E4099C-1BF6-E267-FDD1-E5FACBCE9FDE}"/>
              </a:ext>
            </a:extLst>
          </p:cNvPr>
          <p:cNvGrpSpPr/>
          <p:nvPr/>
        </p:nvGrpSpPr>
        <p:grpSpPr>
          <a:xfrm>
            <a:off x="173735" y="1992115"/>
            <a:ext cx="3681843" cy="3753905"/>
            <a:chOff x="1904250" y="1643273"/>
            <a:chExt cx="4523795" cy="4612332"/>
          </a:xfrm>
        </p:grpSpPr>
        <p:sp>
          <p:nvSpPr>
            <p:cNvPr id="33" name="Rectangle: Rounded Corners 45">
              <a:extLst>
                <a:ext uri="{FF2B5EF4-FFF2-40B4-BE49-F238E27FC236}">
                  <a16:creationId xmlns:a16="http://schemas.microsoft.com/office/drawing/2014/main" id="{6983B26B-4C6B-C90A-843B-0D41A828C6B8}"/>
                </a:ext>
              </a:extLst>
            </p:cNvPr>
            <p:cNvSpPr/>
            <p:nvPr/>
          </p:nvSpPr>
          <p:spPr>
            <a:xfrm>
              <a:off x="3015841" y="3217210"/>
              <a:ext cx="3410491" cy="41516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531" tIns="22531" rIns="22531" bIns="22531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Forced Execution (7)</a:t>
              </a:r>
              <a:endPara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: Rounded Corners 65">
              <a:extLst>
                <a:ext uri="{FF2B5EF4-FFF2-40B4-BE49-F238E27FC236}">
                  <a16:creationId xmlns:a16="http://schemas.microsoft.com/office/drawing/2014/main" id="{8DECAF63-0D2F-079E-8BE8-9EFE27EA2EA8}"/>
                </a:ext>
              </a:extLst>
            </p:cNvPr>
            <p:cNvSpPr/>
            <p:nvPr/>
          </p:nvSpPr>
          <p:spPr>
            <a:xfrm>
              <a:off x="3017550" y="2692564"/>
              <a:ext cx="3408786" cy="41516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531" tIns="22531" rIns="22531" bIns="22531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Condition Detection (3)</a:t>
              </a:r>
              <a:endPara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: Rounded Corners 90">
              <a:extLst>
                <a:ext uri="{FF2B5EF4-FFF2-40B4-BE49-F238E27FC236}">
                  <a16:creationId xmlns:a16="http://schemas.microsoft.com/office/drawing/2014/main" id="{B9A3394E-0F37-86BE-5BFE-1EF3B883DDB1}"/>
                </a:ext>
              </a:extLst>
            </p:cNvPr>
            <p:cNvSpPr/>
            <p:nvPr/>
          </p:nvSpPr>
          <p:spPr>
            <a:xfrm>
              <a:off x="3017550" y="3741857"/>
              <a:ext cx="3410491" cy="41516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531" tIns="22531" rIns="22531" bIns="22531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Hiding Detection (4)</a:t>
              </a:r>
              <a:endPara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: Rounded Corners 91">
              <a:extLst>
                <a:ext uri="{FF2B5EF4-FFF2-40B4-BE49-F238E27FC236}">
                  <a16:creationId xmlns:a16="http://schemas.microsoft.com/office/drawing/2014/main" id="{F2836FE1-36E9-586F-B55E-A0DEE0E10CA9}"/>
                </a:ext>
              </a:extLst>
            </p:cNvPr>
            <p:cNvSpPr/>
            <p:nvPr/>
          </p:nvSpPr>
          <p:spPr>
            <a:xfrm>
              <a:off x="3017550" y="2167918"/>
              <a:ext cx="3408786" cy="41516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531" tIns="22531" rIns="22531" bIns="22531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Payload-specific (51)</a:t>
              </a:r>
            </a:p>
          </p:txBody>
        </p:sp>
        <p:sp>
          <p:nvSpPr>
            <p:cNvPr id="37" name="Rectangle: Rounded Corners 99">
              <a:extLst>
                <a:ext uri="{FF2B5EF4-FFF2-40B4-BE49-F238E27FC236}">
                  <a16:creationId xmlns:a16="http://schemas.microsoft.com/office/drawing/2014/main" id="{A7CA32F3-C2ED-3322-7A60-1CE248F706D6}"/>
                </a:ext>
              </a:extLst>
            </p:cNvPr>
            <p:cNvSpPr/>
            <p:nvPr/>
          </p:nvSpPr>
          <p:spPr>
            <a:xfrm>
              <a:off x="3008749" y="5840444"/>
              <a:ext cx="3407069" cy="41516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531" tIns="22531" rIns="22531" bIns="22531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Repackaged Malware (9)</a:t>
              </a:r>
            </a:p>
          </p:txBody>
        </p:sp>
        <p:sp>
          <p:nvSpPr>
            <p:cNvPr id="38" name="Rectangle: Rounded Corners 29">
              <a:extLst>
                <a:ext uri="{FF2B5EF4-FFF2-40B4-BE49-F238E27FC236}">
                  <a16:creationId xmlns:a16="http://schemas.microsoft.com/office/drawing/2014/main" id="{60B3256E-EF57-864F-981D-C857F70BC54C}"/>
                </a:ext>
              </a:extLst>
            </p:cNvPr>
            <p:cNvSpPr/>
            <p:nvPr/>
          </p:nvSpPr>
          <p:spPr>
            <a:xfrm rot="16200000">
              <a:off x="83245" y="3677764"/>
              <a:ext cx="4191269" cy="5492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531" tIns="22531" rIns="22531" bIns="22531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Malware Detection Tools</a:t>
              </a:r>
              <a:endPara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B7F87E6-3BCA-E811-3C19-25768E57C3AA}"/>
                </a:ext>
              </a:extLst>
            </p:cNvPr>
            <p:cNvCxnSpPr>
              <a:cxnSpLocks/>
              <a:stCxn id="33" idx="1"/>
              <a:endCxn id="38" idx="2"/>
            </p:cNvCxnSpPr>
            <p:nvPr/>
          </p:nvCxnSpPr>
          <p:spPr>
            <a:xfrm flipH="1">
              <a:off x="2453509" y="3424791"/>
              <a:ext cx="562332" cy="527603"/>
            </a:xfrm>
            <a:prstGeom prst="lin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7667EEA-C091-C4C1-0575-867BCDDE1391}"/>
                </a:ext>
              </a:extLst>
            </p:cNvPr>
            <p:cNvCxnSpPr>
              <a:cxnSpLocks/>
              <a:stCxn id="34" idx="1"/>
              <a:endCxn id="38" idx="2"/>
            </p:cNvCxnSpPr>
            <p:nvPr/>
          </p:nvCxnSpPr>
          <p:spPr>
            <a:xfrm flipH="1">
              <a:off x="2453509" y="2900145"/>
              <a:ext cx="564041" cy="1052249"/>
            </a:xfrm>
            <a:prstGeom prst="lin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B17CA04-FA82-4BB0-913F-78BF1A593DD1}"/>
                </a:ext>
              </a:extLst>
            </p:cNvPr>
            <p:cNvCxnSpPr>
              <a:cxnSpLocks/>
              <a:stCxn id="35" idx="1"/>
              <a:endCxn id="38" idx="2"/>
            </p:cNvCxnSpPr>
            <p:nvPr/>
          </p:nvCxnSpPr>
          <p:spPr>
            <a:xfrm flipH="1">
              <a:off x="2453509" y="3949438"/>
              <a:ext cx="564041" cy="2956"/>
            </a:xfrm>
            <a:prstGeom prst="lin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0020DC-B2BF-748B-A186-B86C04D77682}"/>
                </a:ext>
              </a:extLst>
            </p:cNvPr>
            <p:cNvCxnSpPr>
              <a:cxnSpLocks/>
              <a:stCxn id="36" idx="1"/>
              <a:endCxn id="38" idx="2"/>
            </p:cNvCxnSpPr>
            <p:nvPr/>
          </p:nvCxnSpPr>
          <p:spPr>
            <a:xfrm flipH="1">
              <a:off x="2453509" y="2375500"/>
              <a:ext cx="564041" cy="1576895"/>
            </a:xfrm>
            <a:prstGeom prst="lin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ABA538D-AD80-9304-7DA1-952F1984C205}"/>
                </a:ext>
              </a:extLst>
            </p:cNvPr>
            <p:cNvCxnSpPr>
              <a:cxnSpLocks/>
              <a:stCxn id="37" idx="1"/>
              <a:endCxn id="38" idx="2"/>
            </p:cNvCxnSpPr>
            <p:nvPr/>
          </p:nvCxnSpPr>
          <p:spPr>
            <a:xfrm flipH="1" flipV="1">
              <a:off x="2453509" y="3952394"/>
              <a:ext cx="555240" cy="2095631"/>
            </a:xfrm>
            <a:prstGeom prst="lin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  <p:sp>
          <p:nvSpPr>
            <p:cNvPr id="50" name="Rectangle: Rounded Corners 99">
              <a:extLst>
                <a:ext uri="{FF2B5EF4-FFF2-40B4-BE49-F238E27FC236}">
                  <a16:creationId xmlns:a16="http://schemas.microsoft.com/office/drawing/2014/main" id="{B0FBAFE6-8BC2-2B18-DBA5-749C8755FFFF}"/>
                </a:ext>
              </a:extLst>
            </p:cNvPr>
            <p:cNvSpPr/>
            <p:nvPr/>
          </p:nvSpPr>
          <p:spPr>
            <a:xfrm>
              <a:off x="3015839" y="5315798"/>
              <a:ext cx="3407069" cy="41516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531" tIns="22531" rIns="22531" bIns="22531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Inter-app Attack (26)</a:t>
              </a:r>
            </a:p>
          </p:txBody>
        </p:sp>
        <p:sp>
          <p:nvSpPr>
            <p:cNvPr id="51" name="Rectangle: Rounded Corners 99">
              <a:extLst>
                <a:ext uri="{FF2B5EF4-FFF2-40B4-BE49-F238E27FC236}">
                  <a16:creationId xmlns:a16="http://schemas.microsoft.com/office/drawing/2014/main" id="{5D8D80A9-5813-067A-80AD-A146A1DBF00E}"/>
                </a:ext>
              </a:extLst>
            </p:cNvPr>
            <p:cNvSpPr/>
            <p:nvPr/>
          </p:nvSpPr>
          <p:spPr>
            <a:xfrm>
              <a:off x="3015839" y="1643273"/>
              <a:ext cx="3408786" cy="41516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531" tIns="22531" rIns="22531" bIns="22531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Generic Malware (110)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2F1A74-9292-10FF-A70C-094FF183A258}"/>
                </a:ext>
              </a:extLst>
            </p:cNvPr>
            <p:cNvCxnSpPr>
              <a:cxnSpLocks/>
              <a:stCxn id="51" idx="1"/>
              <a:endCxn id="38" idx="2"/>
            </p:cNvCxnSpPr>
            <p:nvPr/>
          </p:nvCxnSpPr>
          <p:spPr>
            <a:xfrm flipH="1">
              <a:off x="2453509" y="1850854"/>
              <a:ext cx="562330" cy="2101541"/>
            </a:xfrm>
            <a:prstGeom prst="lin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  <p:sp>
          <p:nvSpPr>
            <p:cNvPr id="53" name="Rectangle: Rounded Corners 90">
              <a:extLst>
                <a:ext uri="{FF2B5EF4-FFF2-40B4-BE49-F238E27FC236}">
                  <a16:creationId xmlns:a16="http://schemas.microsoft.com/office/drawing/2014/main" id="{237FE2D4-750F-06F7-9C9B-A4229860AB27}"/>
                </a:ext>
              </a:extLst>
            </p:cNvPr>
            <p:cNvSpPr/>
            <p:nvPr/>
          </p:nvSpPr>
          <p:spPr>
            <a:xfrm>
              <a:off x="3015849" y="4791151"/>
              <a:ext cx="3412196" cy="41516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531" tIns="22531" rIns="22531" bIns="22531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Dynamic Code Loading (2)</a:t>
              </a:r>
              <a:endPara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E1F0AB6-21A6-5552-F124-85B774A666A6}"/>
                </a:ext>
              </a:extLst>
            </p:cNvPr>
            <p:cNvCxnSpPr>
              <a:cxnSpLocks/>
              <a:stCxn id="53" idx="1"/>
              <a:endCxn id="38" idx="2"/>
            </p:cNvCxnSpPr>
            <p:nvPr/>
          </p:nvCxnSpPr>
          <p:spPr>
            <a:xfrm flipH="1" flipV="1">
              <a:off x="2453509" y="3952394"/>
              <a:ext cx="562340" cy="1046338"/>
            </a:xfrm>
            <a:prstGeom prst="lin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  <p:sp>
          <p:nvSpPr>
            <p:cNvPr id="55" name="Rectangle: Rounded Corners 99">
              <a:extLst>
                <a:ext uri="{FF2B5EF4-FFF2-40B4-BE49-F238E27FC236}">
                  <a16:creationId xmlns:a16="http://schemas.microsoft.com/office/drawing/2014/main" id="{E02F640E-B4FD-BEDC-84B8-69079F14C1F2}"/>
                </a:ext>
              </a:extLst>
            </p:cNvPr>
            <p:cNvSpPr/>
            <p:nvPr/>
          </p:nvSpPr>
          <p:spPr>
            <a:xfrm>
              <a:off x="3015840" y="4266504"/>
              <a:ext cx="3407069" cy="41516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531" tIns="22531" rIns="22531" bIns="22531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Sandboxing (14)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37994B6-9A73-9D5A-BCE2-51009184AD36}"/>
                </a:ext>
              </a:extLst>
            </p:cNvPr>
            <p:cNvCxnSpPr>
              <a:cxnSpLocks/>
              <a:stCxn id="55" idx="1"/>
              <a:endCxn id="38" idx="2"/>
            </p:cNvCxnSpPr>
            <p:nvPr/>
          </p:nvCxnSpPr>
          <p:spPr>
            <a:xfrm flipH="1" flipV="1">
              <a:off x="2453509" y="3952394"/>
              <a:ext cx="562331" cy="521691"/>
            </a:xfrm>
            <a:prstGeom prst="lin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42B60DD-E0FB-E6E2-37BE-780F4F6B61BA}"/>
                </a:ext>
              </a:extLst>
            </p:cNvPr>
            <p:cNvCxnSpPr>
              <a:cxnSpLocks/>
              <a:stCxn id="50" idx="1"/>
              <a:endCxn id="38" idx="2"/>
            </p:cNvCxnSpPr>
            <p:nvPr/>
          </p:nvCxnSpPr>
          <p:spPr>
            <a:xfrm flipH="1" flipV="1">
              <a:off x="2453509" y="3952394"/>
              <a:ext cx="562330" cy="1570985"/>
            </a:xfrm>
            <a:prstGeom prst="lin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368164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BDDEC-C8FD-43DE-9F32-D7375F89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Categorization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7276A3A-2987-4AB1-B928-963E371BC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501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i="1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189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377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566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754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5943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131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320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509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E93F7B-A872-4FA1-8273-8A8C00496968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E4099C-1BF6-E267-FDD1-E5FACBCE9FDE}"/>
              </a:ext>
            </a:extLst>
          </p:cNvPr>
          <p:cNvGrpSpPr/>
          <p:nvPr/>
        </p:nvGrpSpPr>
        <p:grpSpPr>
          <a:xfrm>
            <a:off x="173735" y="1992115"/>
            <a:ext cx="3681843" cy="3753905"/>
            <a:chOff x="1904250" y="1643273"/>
            <a:chExt cx="4523795" cy="4612332"/>
          </a:xfrm>
        </p:grpSpPr>
        <p:sp>
          <p:nvSpPr>
            <p:cNvPr id="33" name="Rectangle: Rounded Corners 45">
              <a:extLst>
                <a:ext uri="{FF2B5EF4-FFF2-40B4-BE49-F238E27FC236}">
                  <a16:creationId xmlns:a16="http://schemas.microsoft.com/office/drawing/2014/main" id="{6983B26B-4C6B-C90A-843B-0D41A828C6B8}"/>
                </a:ext>
              </a:extLst>
            </p:cNvPr>
            <p:cNvSpPr/>
            <p:nvPr/>
          </p:nvSpPr>
          <p:spPr>
            <a:xfrm>
              <a:off x="3015841" y="3217210"/>
              <a:ext cx="3410491" cy="41516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531" tIns="22531" rIns="22531" bIns="22531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Forced Execution (7)</a:t>
              </a:r>
              <a:endPara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: Rounded Corners 65">
              <a:extLst>
                <a:ext uri="{FF2B5EF4-FFF2-40B4-BE49-F238E27FC236}">
                  <a16:creationId xmlns:a16="http://schemas.microsoft.com/office/drawing/2014/main" id="{8DECAF63-0D2F-079E-8BE8-9EFE27EA2EA8}"/>
                </a:ext>
              </a:extLst>
            </p:cNvPr>
            <p:cNvSpPr/>
            <p:nvPr/>
          </p:nvSpPr>
          <p:spPr>
            <a:xfrm>
              <a:off x="3017550" y="2692564"/>
              <a:ext cx="3408786" cy="41516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531" tIns="22531" rIns="22531" bIns="22531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Condition Detection (3)</a:t>
              </a:r>
              <a:endPara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: Rounded Corners 90">
              <a:extLst>
                <a:ext uri="{FF2B5EF4-FFF2-40B4-BE49-F238E27FC236}">
                  <a16:creationId xmlns:a16="http://schemas.microsoft.com/office/drawing/2014/main" id="{B9A3394E-0F37-86BE-5BFE-1EF3B883DDB1}"/>
                </a:ext>
              </a:extLst>
            </p:cNvPr>
            <p:cNvSpPr/>
            <p:nvPr/>
          </p:nvSpPr>
          <p:spPr>
            <a:xfrm>
              <a:off x="3017550" y="3741857"/>
              <a:ext cx="3410491" cy="41516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531" tIns="22531" rIns="22531" bIns="22531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Hiding Detection (4)</a:t>
              </a:r>
              <a:endPara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ectangle: Rounded Corners 91">
              <a:extLst>
                <a:ext uri="{FF2B5EF4-FFF2-40B4-BE49-F238E27FC236}">
                  <a16:creationId xmlns:a16="http://schemas.microsoft.com/office/drawing/2014/main" id="{F2836FE1-36E9-586F-B55E-A0DEE0E10CA9}"/>
                </a:ext>
              </a:extLst>
            </p:cNvPr>
            <p:cNvSpPr/>
            <p:nvPr/>
          </p:nvSpPr>
          <p:spPr>
            <a:xfrm>
              <a:off x="3017550" y="2167918"/>
              <a:ext cx="3408786" cy="41516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531" tIns="22531" rIns="22531" bIns="22531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Payload-specific (51)</a:t>
              </a:r>
            </a:p>
          </p:txBody>
        </p:sp>
        <p:sp>
          <p:nvSpPr>
            <p:cNvPr id="37" name="Rectangle: Rounded Corners 99">
              <a:extLst>
                <a:ext uri="{FF2B5EF4-FFF2-40B4-BE49-F238E27FC236}">
                  <a16:creationId xmlns:a16="http://schemas.microsoft.com/office/drawing/2014/main" id="{A7CA32F3-C2ED-3322-7A60-1CE248F706D6}"/>
                </a:ext>
              </a:extLst>
            </p:cNvPr>
            <p:cNvSpPr/>
            <p:nvPr/>
          </p:nvSpPr>
          <p:spPr>
            <a:xfrm>
              <a:off x="3008749" y="5840444"/>
              <a:ext cx="3407069" cy="41516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531" tIns="22531" rIns="22531" bIns="22531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Repackaged Malware (9)</a:t>
              </a:r>
            </a:p>
          </p:txBody>
        </p:sp>
        <p:sp>
          <p:nvSpPr>
            <p:cNvPr id="38" name="Rectangle: Rounded Corners 29">
              <a:extLst>
                <a:ext uri="{FF2B5EF4-FFF2-40B4-BE49-F238E27FC236}">
                  <a16:creationId xmlns:a16="http://schemas.microsoft.com/office/drawing/2014/main" id="{60B3256E-EF57-864F-981D-C857F70BC54C}"/>
                </a:ext>
              </a:extLst>
            </p:cNvPr>
            <p:cNvSpPr/>
            <p:nvPr/>
          </p:nvSpPr>
          <p:spPr>
            <a:xfrm rot="16200000">
              <a:off x="83245" y="3677764"/>
              <a:ext cx="4191269" cy="54925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531" tIns="22531" rIns="22531" bIns="22531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Malware Detection Tools</a:t>
              </a:r>
              <a:endPara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B7F87E6-3BCA-E811-3C19-25768E57C3AA}"/>
                </a:ext>
              </a:extLst>
            </p:cNvPr>
            <p:cNvCxnSpPr>
              <a:cxnSpLocks/>
              <a:stCxn id="33" idx="1"/>
              <a:endCxn id="38" idx="2"/>
            </p:cNvCxnSpPr>
            <p:nvPr/>
          </p:nvCxnSpPr>
          <p:spPr>
            <a:xfrm flipH="1">
              <a:off x="2453509" y="3424791"/>
              <a:ext cx="562332" cy="527603"/>
            </a:xfrm>
            <a:prstGeom prst="line">
              <a:avLst/>
            </a:prstGeom>
            <a:solidFill>
              <a:schemeClr val="bg2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7667EEA-C091-C4C1-0575-867BCDDE1391}"/>
                </a:ext>
              </a:extLst>
            </p:cNvPr>
            <p:cNvCxnSpPr>
              <a:cxnSpLocks/>
              <a:stCxn id="34" idx="1"/>
              <a:endCxn id="38" idx="2"/>
            </p:cNvCxnSpPr>
            <p:nvPr/>
          </p:nvCxnSpPr>
          <p:spPr>
            <a:xfrm flipH="1">
              <a:off x="2453509" y="2900145"/>
              <a:ext cx="564041" cy="1052249"/>
            </a:xfrm>
            <a:prstGeom prst="line">
              <a:avLst/>
            </a:prstGeom>
            <a:solidFill>
              <a:schemeClr val="bg2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B17CA04-FA82-4BB0-913F-78BF1A593DD1}"/>
                </a:ext>
              </a:extLst>
            </p:cNvPr>
            <p:cNvCxnSpPr>
              <a:cxnSpLocks/>
              <a:stCxn id="35" idx="1"/>
              <a:endCxn id="38" idx="2"/>
            </p:cNvCxnSpPr>
            <p:nvPr/>
          </p:nvCxnSpPr>
          <p:spPr>
            <a:xfrm flipH="1">
              <a:off x="2453509" y="3949438"/>
              <a:ext cx="564041" cy="2956"/>
            </a:xfrm>
            <a:prstGeom prst="line">
              <a:avLst/>
            </a:prstGeom>
            <a:solidFill>
              <a:schemeClr val="bg2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0020DC-B2BF-748B-A186-B86C04D77682}"/>
                </a:ext>
              </a:extLst>
            </p:cNvPr>
            <p:cNvCxnSpPr>
              <a:cxnSpLocks/>
              <a:stCxn id="36" idx="1"/>
              <a:endCxn id="38" idx="2"/>
            </p:cNvCxnSpPr>
            <p:nvPr/>
          </p:nvCxnSpPr>
          <p:spPr>
            <a:xfrm flipH="1">
              <a:off x="2453509" y="2375500"/>
              <a:ext cx="564041" cy="1576895"/>
            </a:xfrm>
            <a:prstGeom prst="line">
              <a:avLst/>
            </a:prstGeom>
            <a:solidFill>
              <a:schemeClr val="bg2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ABA538D-AD80-9304-7DA1-952F1984C205}"/>
                </a:ext>
              </a:extLst>
            </p:cNvPr>
            <p:cNvCxnSpPr>
              <a:cxnSpLocks/>
              <a:stCxn id="37" idx="1"/>
              <a:endCxn id="38" idx="2"/>
            </p:cNvCxnSpPr>
            <p:nvPr/>
          </p:nvCxnSpPr>
          <p:spPr>
            <a:xfrm flipH="1" flipV="1">
              <a:off x="2453509" y="3952394"/>
              <a:ext cx="555240" cy="2095631"/>
            </a:xfrm>
            <a:prstGeom prst="line">
              <a:avLst/>
            </a:prstGeom>
            <a:solidFill>
              <a:schemeClr val="bg2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  <p:sp>
          <p:nvSpPr>
            <p:cNvPr id="50" name="Rectangle: Rounded Corners 99">
              <a:extLst>
                <a:ext uri="{FF2B5EF4-FFF2-40B4-BE49-F238E27FC236}">
                  <a16:creationId xmlns:a16="http://schemas.microsoft.com/office/drawing/2014/main" id="{B0FBAFE6-8BC2-2B18-DBA5-749C8755FFFF}"/>
                </a:ext>
              </a:extLst>
            </p:cNvPr>
            <p:cNvSpPr/>
            <p:nvPr/>
          </p:nvSpPr>
          <p:spPr>
            <a:xfrm>
              <a:off x="3015839" y="5315798"/>
              <a:ext cx="3407069" cy="41516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531" tIns="22531" rIns="22531" bIns="22531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Inter-app Attack (26)</a:t>
              </a:r>
            </a:p>
          </p:txBody>
        </p:sp>
        <p:sp>
          <p:nvSpPr>
            <p:cNvPr id="51" name="Rectangle: Rounded Corners 99">
              <a:extLst>
                <a:ext uri="{FF2B5EF4-FFF2-40B4-BE49-F238E27FC236}">
                  <a16:creationId xmlns:a16="http://schemas.microsoft.com/office/drawing/2014/main" id="{5D8D80A9-5813-067A-80AD-A146A1DBF00E}"/>
                </a:ext>
              </a:extLst>
            </p:cNvPr>
            <p:cNvSpPr/>
            <p:nvPr/>
          </p:nvSpPr>
          <p:spPr>
            <a:xfrm>
              <a:off x="3015839" y="1643273"/>
              <a:ext cx="3408786" cy="41516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531" tIns="22531" rIns="22531" bIns="22531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Generic Malware (110)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2F1A74-9292-10FF-A70C-094FF183A258}"/>
                </a:ext>
              </a:extLst>
            </p:cNvPr>
            <p:cNvCxnSpPr>
              <a:cxnSpLocks/>
              <a:stCxn id="51" idx="1"/>
              <a:endCxn id="38" idx="2"/>
            </p:cNvCxnSpPr>
            <p:nvPr/>
          </p:nvCxnSpPr>
          <p:spPr>
            <a:xfrm flipH="1">
              <a:off x="2453509" y="1850854"/>
              <a:ext cx="562330" cy="2101541"/>
            </a:xfrm>
            <a:prstGeom prst="line">
              <a:avLst/>
            </a:prstGeom>
            <a:solidFill>
              <a:schemeClr val="bg2"/>
            </a:solidFill>
            <a:ln w="19050">
              <a:solidFill>
                <a:srgbClr val="FF0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  <p:sp>
          <p:nvSpPr>
            <p:cNvPr id="53" name="Rectangle: Rounded Corners 90">
              <a:extLst>
                <a:ext uri="{FF2B5EF4-FFF2-40B4-BE49-F238E27FC236}">
                  <a16:creationId xmlns:a16="http://schemas.microsoft.com/office/drawing/2014/main" id="{237FE2D4-750F-06F7-9C9B-A4229860AB27}"/>
                </a:ext>
              </a:extLst>
            </p:cNvPr>
            <p:cNvSpPr/>
            <p:nvPr/>
          </p:nvSpPr>
          <p:spPr>
            <a:xfrm>
              <a:off x="3015849" y="4791151"/>
              <a:ext cx="3412196" cy="41516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531" tIns="22531" rIns="22531" bIns="22531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Dynamic Code Loading (2)</a:t>
              </a:r>
              <a:endParaRPr kumimoji="0" lang="en-I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E1F0AB6-21A6-5552-F124-85B774A666A6}"/>
                </a:ext>
              </a:extLst>
            </p:cNvPr>
            <p:cNvCxnSpPr>
              <a:cxnSpLocks/>
              <a:stCxn id="53" idx="1"/>
              <a:endCxn id="38" idx="2"/>
            </p:cNvCxnSpPr>
            <p:nvPr/>
          </p:nvCxnSpPr>
          <p:spPr>
            <a:xfrm flipH="1" flipV="1">
              <a:off x="2453509" y="3952394"/>
              <a:ext cx="562340" cy="1046338"/>
            </a:xfrm>
            <a:prstGeom prst="line">
              <a:avLst/>
            </a:prstGeom>
            <a:solidFill>
              <a:schemeClr val="bg2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  <p:sp>
          <p:nvSpPr>
            <p:cNvPr id="55" name="Rectangle: Rounded Corners 99">
              <a:extLst>
                <a:ext uri="{FF2B5EF4-FFF2-40B4-BE49-F238E27FC236}">
                  <a16:creationId xmlns:a16="http://schemas.microsoft.com/office/drawing/2014/main" id="{E02F640E-B4FD-BEDC-84B8-69079F14C1F2}"/>
                </a:ext>
              </a:extLst>
            </p:cNvPr>
            <p:cNvSpPr/>
            <p:nvPr/>
          </p:nvSpPr>
          <p:spPr>
            <a:xfrm>
              <a:off x="3015840" y="4266504"/>
              <a:ext cx="3407069" cy="41516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531" tIns="22531" rIns="22531" bIns="22531" numCol="1" spcCol="1270" anchor="ctr" anchorCtr="0">
              <a:noAutofit/>
            </a:bodyPr>
            <a:lstStyle/>
            <a:p>
              <a:pPr marL="0" marR="0" lvl="0" indent="0" algn="ctr" defTabSz="8445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E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Sandboxing (14)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37994B6-9A73-9D5A-BCE2-51009184AD36}"/>
                </a:ext>
              </a:extLst>
            </p:cNvPr>
            <p:cNvCxnSpPr>
              <a:cxnSpLocks/>
              <a:stCxn id="55" idx="1"/>
              <a:endCxn id="38" idx="2"/>
            </p:cNvCxnSpPr>
            <p:nvPr/>
          </p:nvCxnSpPr>
          <p:spPr>
            <a:xfrm flipH="1" flipV="1">
              <a:off x="2453509" y="3952394"/>
              <a:ext cx="562331" cy="521691"/>
            </a:xfrm>
            <a:prstGeom prst="line">
              <a:avLst/>
            </a:prstGeom>
            <a:solidFill>
              <a:schemeClr val="bg2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42B60DD-E0FB-E6E2-37BE-780F4F6B61BA}"/>
                </a:ext>
              </a:extLst>
            </p:cNvPr>
            <p:cNvCxnSpPr>
              <a:cxnSpLocks/>
              <a:stCxn id="50" idx="1"/>
              <a:endCxn id="38" idx="2"/>
            </p:cNvCxnSpPr>
            <p:nvPr/>
          </p:nvCxnSpPr>
          <p:spPr>
            <a:xfrm flipH="1" flipV="1">
              <a:off x="2453509" y="3952394"/>
              <a:ext cx="562330" cy="1570985"/>
            </a:xfrm>
            <a:prstGeom prst="line">
              <a:avLst/>
            </a:prstGeom>
            <a:solidFill>
              <a:schemeClr val="bg2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cxnSp>
      </p:grpSp>
      <p:sp>
        <p:nvSpPr>
          <p:cNvPr id="61" name="Rounded Rectangle 48">
            <a:extLst>
              <a:ext uri="{FF2B5EF4-FFF2-40B4-BE49-F238E27FC236}">
                <a16:creationId xmlns:a16="http://schemas.microsoft.com/office/drawing/2014/main" id="{191E4FA0-D811-A597-7B8E-0A17874FE4F3}"/>
              </a:ext>
            </a:extLst>
          </p:cNvPr>
          <p:cNvSpPr/>
          <p:nvPr/>
        </p:nvSpPr>
        <p:spPr>
          <a:xfrm>
            <a:off x="6911162" y="1211207"/>
            <a:ext cx="5004391" cy="3342916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Extract generic features separating benign and malware samples</a:t>
            </a:r>
          </a:p>
          <a:p>
            <a:pPr marL="1206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206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E.g., DREBIN [*] features</a:t>
            </a:r>
          </a:p>
          <a:p>
            <a:pPr marL="46355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Android components</a:t>
            </a:r>
          </a:p>
          <a:p>
            <a:pPr marL="46355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Permissions</a:t>
            </a:r>
          </a:p>
          <a:p>
            <a:pPr marL="46355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 calls</a:t>
            </a:r>
          </a:p>
          <a:p>
            <a:pPr marL="46355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addresses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07A96C-3633-3034-150B-0EF130A8D175}"/>
              </a:ext>
            </a:extLst>
          </p:cNvPr>
          <p:cNvSpPr txBox="1"/>
          <p:nvPr/>
        </p:nvSpPr>
        <p:spPr>
          <a:xfrm>
            <a:off x="80356" y="5948038"/>
            <a:ext cx="11883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[*] 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Daniel Arp, Michael </a:t>
            </a:r>
            <a:r>
              <a:rPr kumimoji="0" lang="en-CA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Spreitzenbarth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Malte </a:t>
            </a:r>
            <a:r>
              <a:rPr kumimoji="0" lang="en-CA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Hubner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Hugo Gascon, and Konrad </a:t>
            </a:r>
            <a:r>
              <a:rPr kumimoji="0" lang="en-CA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Rieck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"</a:t>
            </a:r>
            <a:r>
              <a:rPr kumimoji="0" lang="en-CA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Drebin</a:t>
            </a:r>
            <a:r>
              <a: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Effective and explainable detection of android malware in your pocket." In NDSS, vol. 14, pp. 23-26. 2014.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57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3">
            <a:extLst>
              <a:ext uri="{FF2B5EF4-FFF2-40B4-BE49-F238E27FC236}">
                <a16:creationId xmlns:a16="http://schemas.microsoft.com/office/drawing/2014/main" id="{D5FA3186-8E48-46A8-AEBF-1EAE8276C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501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E93F7B-A872-4FA1-8273-8A8C0049696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E7DE3A7-6FD0-A0FF-FE99-1549F1B07BE7}"/>
              </a:ext>
            </a:extLst>
          </p:cNvPr>
          <p:cNvSpPr/>
          <p:nvPr/>
        </p:nvSpPr>
        <p:spPr>
          <a:xfrm>
            <a:off x="509717" y="2385045"/>
            <a:ext cx="2433177" cy="863600"/>
          </a:xfrm>
          <a:prstGeom prst="roundRect">
            <a:avLst/>
          </a:prstGeom>
          <a:solidFill>
            <a:srgbClr val="DFECF8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Dynamic Analysis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A438222-9E14-CB7B-7B08-5E729E71F87B}"/>
              </a:ext>
            </a:extLst>
          </p:cNvPr>
          <p:cNvSpPr/>
          <p:nvPr/>
        </p:nvSpPr>
        <p:spPr>
          <a:xfrm>
            <a:off x="509719" y="3517933"/>
            <a:ext cx="2433174" cy="863600"/>
          </a:xfrm>
          <a:prstGeom prst="roundRect">
            <a:avLst/>
          </a:prstGeom>
          <a:solidFill>
            <a:srgbClr val="DFECF8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ML-based Detection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C303C8D-C67B-4CE9-72AF-01B33B2B4856}"/>
              </a:ext>
            </a:extLst>
          </p:cNvPr>
          <p:cNvSpPr/>
          <p:nvPr/>
        </p:nvSpPr>
        <p:spPr>
          <a:xfrm>
            <a:off x="3390446" y="2409771"/>
            <a:ext cx="7225002" cy="863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Cannot reach hard-to-trigger code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9A1F060-0A3A-9B54-8A0D-A09751349717}"/>
              </a:ext>
            </a:extLst>
          </p:cNvPr>
          <p:cNvSpPr/>
          <p:nvPr/>
        </p:nvSpPr>
        <p:spPr>
          <a:xfrm>
            <a:off x="3390446" y="3517933"/>
            <a:ext cx="7225002" cy="863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Not reliable and not explainable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C86A370-AC68-2290-BDC7-4614AD6F426D}"/>
              </a:ext>
            </a:extLst>
          </p:cNvPr>
          <p:cNvSpPr/>
          <p:nvPr/>
        </p:nvSpPr>
        <p:spPr>
          <a:xfrm>
            <a:off x="509716" y="1296577"/>
            <a:ext cx="2433177" cy="863600"/>
          </a:xfrm>
          <a:prstGeom prst="roundRect">
            <a:avLst/>
          </a:prstGeom>
          <a:solidFill>
            <a:srgbClr val="DFECF8"/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Static Analysis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FE57C3-5AF3-4B34-54EE-DA7511E556E3}"/>
              </a:ext>
            </a:extLst>
          </p:cNvPr>
          <p:cNvSpPr/>
          <p:nvPr/>
        </p:nvSpPr>
        <p:spPr>
          <a:xfrm>
            <a:off x="3390446" y="1301609"/>
            <a:ext cx="7225002" cy="863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Cannot reason about dynamically-loaded and obfuscated code</a:t>
            </a:r>
            <a:br>
              <a:rPr lang="en-US" sz="2000" dirty="0">
                <a:solidFill>
                  <a:sysClr val="windowText" lastClr="000000"/>
                </a:solidFill>
              </a:rPr>
            </a:br>
            <a:r>
              <a:rPr lang="en-US" sz="2000" dirty="0">
                <a:solidFill>
                  <a:sysClr val="windowText" lastClr="000000"/>
                </a:solidFill>
              </a:rPr>
              <a:t>Hard to scale for real apps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1B3027-A9C1-9C1F-B04D-F2D3251D68A1}"/>
              </a:ext>
            </a:extLst>
          </p:cNvPr>
          <p:cNvSpPr txBox="1"/>
          <p:nvPr/>
        </p:nvSpPr>
        <p:spPr>
          <a:xfrm>
            <a:off x="116788" y="6398310"/>
            <a:ext cx="1131407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[4] Michael Cao, Sahar </a:t>
            </a:r>
            <a:r>
              <a:rPr kumimoji="0" lang="en-CA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Badihi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Khaled Ahmed, </a:t>
            </a:r>
            <a:r>
              <a:rPr kumimoji="0" lang="en-CA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Peiyu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CA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Xiong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and Julia Rubin. On Benign Features in Malware Detection. ASE 2020, NIER Track.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C85776C-3DA8-D1DD-64E5-9B3155F8CBD3}"/>
              </a:ext>
            </a:extLst>
          </p:cNvPr>
          <p:cNvSpPr txBox="1">
            <a:spLocks/>
          </p:cNvSpPr>
          <p:nvPr/>
        </p:nvSpPr>
        <p:spPr>
          <a:xfrm>
            <a:off x="173736" y="155448"/>
            <a:ext cx="11637264" cy="958649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1" i="1" kern="1200">
                <a:solidFill>
                  <a:schemeClr val="tx2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Why Does Malware Evade Detection?</a:t>
            </a:r>
          </a:p>
        </p:txBody>
      </p:sp>
    </p:spTree>
    <p:extLst>
      <p:ext uri="{BB962C8B-B14F-4D97-AF65-F5344CB8AC3E}">
        <p14:creationId xmlns:p14="http://schemas.microsoft.com/office/powerpoint/2010/main" val="2921583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ata:image/png;base64,iVBORw0KGgoAAAANSUhEUgAAAfQAAABlCAMAAACMReHqAAAAk1BMVEX///87Yf84X/80XP+BmP8tWP/L1P8yW//2+P9viP8pVv/H0f8oVf9shf/r7/+6xf/S2f+HnP+drv+/y/9RcP/X3v+wvv9Nbf/i5/8/Zf+UpP/c4f/w8/8iUv90jP/y9f97k//n6/+puP+is//Czf9de/+2wv+brP9Xdv94kP+Lof8BR/8ZTv9jfv9Daf+ptf8ARP8J1lZzAAAQIklEQVR4nO2dbbuiLhPAFVPMLO3Bk/Z0OudUVv9y7+//6W5NQVAwQdd193LepYbIT4ZhZkBldz+OupOFqQzSA3EB1LoSfTpA74d4KlA7Em08QO+JeFFX1Afo/RFv3xH1AXqPpKu+PkDvk7jdjOsD9F5JN9bcAL1f4nah4QfoPZOiNQf01gQO0PsqtDUHQ9doSdzvAXpvhbLmQGS0X/AAvX/iApI6aI36AL3PQllzQJu0VewAvc/i2ST1oKW+PkDvt7gBSf3htlPoAL3fQltzQSsafoDed/kN1twAvfdCa3jYQl8foPdfXLtlDT9A/wukYM011vAD9L9BaGtOPbVVXCX02WmSifemPHTdJKuYn/3ztGtY0Ybi4yeolnfP95vERffnnDe0Nq25etC3e9t6yf5crQ++/kuvs2wtPbB4pL//a89zLCW/snq8kf3hz1Tvuc8qwLvAoDS83qyv14NuHjSkWqrdAws9q5f+nR74yQ7Y7bgVpOVbV+uIdvwz1Ztm7atyr3AtSsM3suZqjukfGGZYVZo5RTULtumRAXoteQ+90NcfTajXhG7u8f2qSvMs1HhITQ7Qa0kN6IpBZ1At5e9W13rHtaqkd0c5GZaTHfnHoW9PqSwbTn3qQFcmWksxt7rQHdRocMO/yFzjWn1mh/5x6Hdkp/rNqlcLOq3hVUu6r9eFPrtm14Erf/K1RFWHd3ToRwcv3/E/Cn2TqbZ9J9CL1pws9drOmRGqls7HN8+aAACsel7QNU1r7kZqJt97SEredkAjj1s3sWIRdLsb6MqEGtcfkjO32tBdZMrBEe+ST9yQK3zM9P2ta0xOzkyufm3J9uKQckdtB6bU8Yvgu9lxTy9ac8B5dz1TakM3V0i/r3kXOsh2r57X9UEcPBDNG5XTOXRlAilrTqqv1/e9h8gy55qN2IMDtzJV6VIc9DB/HfSChrdl+np96PhKXjttA/RWHHofu/mLoSsGbc1JUBeIsq2wt4195UfRBdtjaRt6V4bcS060NSduwwtAR1Nu1WYPJPil2It29E/X+Q43m82P4P9K5Wwnl8vFmXhvQ3p1oPvGMiltOXH5oxXu6V/v7jjzjImTlGew3g8h6AUNDy61/kSIAHQfX3pknf5C5r02Jo5ul5kQHL6yQ076+N5xpUI9ni/p1/T8KTvPeLd26Fw5BOovnqsA6LoFQbCebtxZ1fO8gW76i/EqimsViwaCaHVc0u+R6aQ1RGaM/o0qFkthTvv5tQxv13UQ2zqvdWTRamQU6yYGXTnplDUn2tcFoJtjZKitWO81VgQ6WYeQEVp1smOPZBgwR/GsOa0DOKfnozSOawflm3haem5fnDcubzDGkz4MSCbfdnT4OX2WS8iqUAn9NM4LS7wOcXlWNCffs1kWQkasVJ0Iz5K79/gf97NmQS0pJHvKuLT9uDA1FISuTCjfnC3Y10UyZ/JBm2E8fJ6ZLrsFGvSI13+ZTe30j6T2+RQEQc/GCbAu38XLHrbAyntapF866wA6vzGqoLuMwpIpyX6e+xpm+9IFWLAd++mFK0uHoFyYqun0UCYKXZlYVKli1EWgf2IFPi2f9LBznmrGN9AdKg9IFvol0FSWQK5lWwHd0diFxfU94+G4FvQQ6gzeqDCqbsLQlSU1ru+FbHihHDlctUf5WuSCVffUcFsJ/eLYlEUiCf3C25dHBvrGrsCJsgTqQR9B/kUqCEiDThw6bc0B7aP+P8WgL7F+L6kTHGADdEJVFXQwDlRSJKHTuaKkMpWAHtIOr9i8JPu9ds2smVrQ51XQVY1080tAj2lQ+fACfV0I+healZXt9wlq7MJgVQWdTvGMS5WDvsJYoP2A0Sp62InlJAWdUD1A30fTUbi4qfu8dWE2sIn19CTmBGNTL7bdiUcm1aUM9EJf39fv62Ip0DiMphYnm/itDugzldCzFtHi9ghiAdmUTQz6CeljEITZTbZGeFjFDSwMfZsvDdafFzRH8X/W+L3KbMPZ/+yX4OOWjeUxJXt6/HgWXD9HoTM5Xb7v5/wFIuPhUtCVCW0z1KYuBt1ADVx0upnYBfukT7yDDqC6On4YW/8l6Xkx6CjmC9bkNMicxaYzFLXeD7lC/iab4+uKoIBnOg30ton46ObWaZsLeu3n8WsH1eDm+F947rjDM1tVX+Q3kIMua82JQc9H7it9AgfYigGAauhADzZlB5UQ9BkachhxfpfrHGVD3z5QvfYFxxCekOaJYC+p9MiNHuu5U/LmfaOBkLy1JHTaI1vbmhNc4YJDbSr9MDjAti7Ezd+M6RuW+0QIuq+j+teoPhY2dJwoopUcwnhGSquyyoDLBztz7pbdRbvlp2WhKw6l4Wtac4LQDfyaUvrdR2NhKcOi0npfs4O0QtDdbMSBQjF8JvQZegrtWW4L5I6kjRaZKBuqMdni0tALfb2eNSe6lu3K1O95LKaoY6vn6ex7CEH3EPSKhM2yMKE7yGKxGRGWPP+PrLUMdDN7t5B5kIg8dOVE58jWiXCKQsdLWCyyYXCADZSuf+OGZYmYekdq41m+mi9M6Ec0Rl0ZTfGFTFXq7ZKKp2eEwXlXPCQDXbmTngT9XOMfotB9rN+JZ/fRrFUvdbffDx1VyBaJ4jOhIysVLlh/QTqO8kFLQT+2Cp3q6fqRG2MiRBR6vqqNqDIy70BQinj+duh5brY2fhvUxsKCnmf+MPMFsB6IiIaSgp7Zi+CaG70tjek1P88hvD4dJZADgDF+PlG7lw2g3w4dv4XxwWDk1HnRFTZ05FQEATNpAr/ZsCn0eYvQKV+sfqz3J2HoZjkV2uW5bJQOoOfmV/IQ1j5aGDU6PAv6BVFlp/viwPKeCB3Xh25ujcn35ji9BhDdZ9UcOuWJ1Uc1X3nxnShQ/YCGjmDnLCynKf1+6AqVT6ACXVsdfr3Ll2JBR1MQ1n0V0v9EKIJa0E3T+LmdI83SoZbnZrQBnfLI6bXX1otDx6va7Mztid10GmN5SAfQjUKWQuLMhwenemkeA/oG90DmXyYYOvEo76HPTuFUs4lEnLyejaFTvnd9Xjs1URw6tpxQe+EZLCtXqwPoBQ90+l8NrqvSLCuhX5l/wYOYRbiU3kH3boGmM/JwWoFO6/Zj/XRUiY2GcIQjqzTW7gFjSOkCumJEjBQVYN/4Sp4FfV4NfYuhE4GdaujmEVSE1JtCp204kVRuCeh4VZv96tk7rdDzKekEejynWDPy2mAkFHCZV6t3DL22evfXBJY0pq5bFo7HNoRO9XPrLpJ2LgE9H8NflsMFr2BjLWftCLqyc8aRBgvcWT70VCrVO9uQQ/5eCnAl9Cfu5rF1Gayv483PhzNx/Szi0gw6bcNxF5UyRWYfORxqC5Ja48ToJ2vC0BX0WL5Oo2gPqQ7P9dKxoOOJOHvKdsKGHPGcVdC/ceKMff05eTnhUQvQqWxY0QWjMtDzVW0Xwo+lMw2nDqG/zodTchgFZ87MlQUd71sQMEcFPE8P6jln8tyDqBDwbAE6qduB0HieiNSOkWSqXO6zYPpEOoYet7W7UXO1ytsBjQUdHeP8CWv/Zz3oyPQhdmjIBEFfS0MnV7gA8YXhUtCxG0Pf4RcAsMM7nUNPJMQtYnFuwYJukAqsLIhLvrWKUgkdxSP1UvimMXSqn1vM8FClSEHHkS3L2eEAGzs4/keg57k5FCFCWNDZwVMkWFsz4+mMVasoF3Zf2oOjKfQTpds5T1glUtBxkEM74vjLmj09+jPQFRwwO7LPM0Or7ASRTAy8FI2MJCLjj5F2gdqovCIPQ88HRNn16YBtSb0RuV2g8UC+xlFmzqShZehuTeg4D42TOceEjrqtajO2BWa7bliPl8kBmWulM82g0zac1EYvctA/H/i2qJ04m5+0C90vuoB5gqEf2eeZ0PPkx/K/vtBUkG7mX9lfrHK2H5qN66UzCHokA53ccwZAuRX9kvu940qi2/N2H2oEvVDmbITXn7yDjuql/2KfZ0I3cQARFKMIZp4XSU1SLshaKzsE8HBfVBtepMpDnwCyn0tu+SEJ3SEmw6+246mZBtALG2aZlyi/ac5qwsp4mGTeM6Bxtghjp0A7+WKZwvwTaY6iZYhWfzB0AwrFFgc+B+XcykCnYyyym3hJQser2rL6c3cEl4GOvRpBbih/fVxJH1TOavM4lNJlvHxNBifmwlnhgrc51dZkX/fHSPEDmy5w90ANkD/LNn3UGZ5BkDp4t8lXy4lDN8hVvlBkoSolsp/zoFdkcgJTihx03AIArheuv/WWmyug/eo5qxBqEJxDz8c0/B/cHSyOdudBd/MnguelPzPNnb91DmpeoaJCxRkc8GYkK5qcQwCzBYxIOwDt7qdHZh7hOJKATu0NW6pKfZGFblDLuPkTBxno97xhgK4HarKNTCGUQkJPxmCoB+fb/B4ufhaHCK8WA2te/hBv1erGIm4dnKfj81oj4nd6KU0kf/k1Sw3iumoArVrN01T19Xge/oTHK0iXNEpCp77pId/P5aETGz4nwk1Lk4HuU4ipb9GVN3rE0Z/XYnJdJ9aTA8jd9JO7Pv1Ar0/X6PXu5WRTj6rp62K8VHmcu4PjuumvjWeSBdkHIAWdyhDiLRSpJdJfawoJPVWxd7IMdCWk1jITjX7eIF9oGXpJqlZ7cKGbN355kJWcci9tL42h+2tQLgWe/Tly2whBJ3eFLQ8zQiINnfxqlMVfNycFXbmyNmuBsUWEEvQI6Jw9vYFe9a3Cij1nfh7s9CbtwRzDzGmxrvnCRPdRyouzY9NyJAOd/CKf+CZihbKkv8t2BUhU7jeGkrBDeo1NaNqllR7jRUPiltzAYsvDYLNLMjbSv+b519+qpTH2b4LqvSojNoaeFVSe8HvH8lZD8WA84qXhjAq5G8Quqe6VfiVh9JH+4SUU9KwteRUm91gBWhPdrjSBHuoIOjzyr8LQyZ5uv4MeK7OnhkdnkKztH71aCEPPFzv4zjEAEGUXJ9u1xQOoeqz+wJoDARd6fPNDrFbSVykrL9hU7HHsqPA19oPMriC2xp2FavoYaa3SF0cCOmnDAckNv3Np8AXGGZaqj3uha1jHKu/oh9Pg9Tk4G0w3aMNG/FfaLPeX4f04vUbQBsH1eVy8/aQKLmfGtu9NJxxHqr63tWB1PoRvtKn5cVsBNYqi9XS++DhRVu3sMg7s/R6s44dA+8uV22THaCZC6PG86QcYe/3ZTXP35RmTyXZXc+3NZ9J0u8+WnsPcvUjsPusUGN/7JaxLzbScBtVqVbcr/YY+SCqUDdfsM3xZgQP0vgvVzxt/XPdV4gC95+KScbUWPp6uDNB7L6Q/5N2XboXLHKD3Umjd3ko/H6D3XDzShivv8yEpA/Q+ixuRzFv7iOUAvcdC2XBRW/18gN5noWw4/grcBgUP0PsmHqnb1YVrtCXuNyp2gN4z8ejvVWh6ewIH6P0U0ob7bTJA75V45X10Buj/uLidMB+g90m8LnT7AL1XsuV9c2yA/s9KV/18gN4f6caGG6D3SVwAta6k5lbhg/xm2d2Po+5kMUDvgfwfx9QvElANiSwAAAAASUVORK5CYII=">
            <a:extLst>
              <a:ext uri="{FF2B5EF4-FFF2-40B4-BE49-F238E27FC236}">
                <a16:creationId xmlns:a16="http://schemas.microsoft.com/office/drawing/2014/main" id="{DEA5AB4E-1C16-424B-84F7-9B36E508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608" y="5329276"/>
            <a:ext cx="1311964" cy="2650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A972725-11F1-4334-A1E0-EEE028CD1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103" y="5115317"/>
            <a:ext cx="1143352" cy="6544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455BA91-8CB1-4C40-85CA-9F717FF04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1" y="3162317"/>
            <a:ext cx="1143352" cy="6544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4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969C55E2-901E-46E4-BD59-DA05E6E1330F}"/>
              </a:ext>
            </a:extLst>
          </p:cNvPr>
          <p:cNvSpPr txBox="1">
            <a:spLocks/>
          </p:cNvSpPr>
          <p:nvPr/>
        </p:nvSpPr>
        <p:spPr>
          <a:xfrm>
            <a:off x="1257716" y="1809938"/>
            <a:ext cx="2851491" cy="392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2000" b="1" i="0" dirty="0"/>
              <a:t>Training Set (2016-2017)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480F314-BC0F-4EDF-9A90-4B425422B429}"/>
              </a:ext>
            </a:extLst>
          </p:cNvPr>
          <p:cNvGrpSpPr/>
          <p:nvPr/>
        </p:nvGrpSpPr>
        <p:grpSpPr>
          <a:xfrm>
            <a:off x="1028808" y="1819496"/>
            <a:ext cx="3388283" cy="2001985"/>
            <a:chOff x="8186" y="2640300"/>
            <a:chExt cx="3388283" cy="200198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413155A-C0A0-4B04-A89D-6298C4198561}"/>
                </a:ext>
              </a:extLst>
            </p:cNvPr>
            <p:cNvGrpSpPr/>
            <p:nvPr/>
          </p:nvGrpSpPr>
          <p:grpSpPr>
            <a:xfrm>
              <a:off x="8186" y="3124502"/>
              <a:ext cx="1807932" cy="1389406"/>
              <a:chOff x="991086" y="3095429"/>
              <a:chExt cx="1941621" cy="149214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13FC1CB-E7F9-4D88-9E00-001ABF5F1460}"/>
                  </a:ext>
                </a:extLst>
              </p:cNvPr>
              <p:cNvSpPr/>
              <p:nvPr/>
            </p:nvSpPr>
            <p:spPr>
              <a:xfrm>
                <a:off x="1325130" y="3095429"/>
                <a:ext cx="1239981" cy="1018309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EC120927-9A60-4CB1-A992-8FF3079C67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1086" y="4106809"/>
                <a:ext cx="1941621" cy="4807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spcAft>
                    <a:spcPts val="0"/>
                  </a:spcAft>
                  <a:buNone/>
                </a:pPr>
                <a:endParaRPr lang="en-US" sz="2000" i="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91DC0E0-273C-483D-AD64-F45D1D998136}"/>
                </a:ext>
              </a:extLst>
            </p:cNvPr>
            <p:cNvGrpSpPr/>
            <p:nvPr/>
          </p:nvGrpSpPr>
          <p:grpSpPr>
            <a:xfrm>
              <a:off x="1280652" y="3141180"/>
              <a:ext cx="2115817" cy="1395858"/>
              <a:chOff x="915466" y="4575027"/>
              <a:chExt cx="2272274" cy="149907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39C25E2-68AB-48A9-9D9A-955E080866D3}"/>
                  </a:ext>
                </a:extLst>
              </p:cNvPr>
              <p:cNvSpPr/>
              <p:nvPr/>
            </p:nvSpPr>
            <p:spPr>
              <a:xfrm>
                <a:off x="1341906" y="4575027"/>
                <a:ext cx="1239981" cy="1018309"/>
              </a:xfrm>
              <a:prstGeom prst="ellipse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1883012B-5593-45D1-A889-3AEFD29E96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5466" y="5593336"/>
                <a:ext cx="2272274" cy="4807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spcAft>
                    <a:spcPts val="0"/>
                  </a:spcAft>
                  <a:buNone/>
                </a:pPr>
                <a:endParaRPr lang="en-US" sz="2000" i="0" dirty="0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78139FB-5218-44A8-8701-0085E83B4B0C}"/>
                </a:ext>
              </a:extLst>
            </p:cNvPr>
            <p:cNvSpPr/>
            <p:nvPr/>
          </p:nvSpPr>
          <p:spPr>
            <a:xfrm>
              <a:off x="210913" y="2640300"/>
              <a:ext cx="2877672" cy="2001985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14DAE34-0709-4FDA-85CA-E4F8C1CA6847}"/>
              </a:ext>
            </a:extLst>
          </p:cNvPr>
          <p:cNvGrpSpPr/>
          <p:nvPr/>
        </p:nvGrpSpPr>
        <p:grpSpPr>
          <a:xfrm>
            <a:off x="1231533" y="3894337"/>
            <a:ext cx="3995716" cy="1762752"/>
            <a:chOff x="1300683" y="4405182"/>
            <a:chExt cx="3995716" cy="176275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83B4AB1-B1FA-43FE-84FC-469E9BF16820}"/>
                </a:ext>
              </a:extLst>
            </p:cNvPr>
            <p:cNvSpPr/>
            <p:nvPr/>
          </p:nvSpPr>
          <p:spPr>
            <a:xfrm>
              <a:off x="1300683" y="4448890"/>
              <a:ext cx="2877673" cy="1719044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44E32690-1B60-4B55-8D12-25F3E083BE4D}"/>
                </a:ext>
              </a:extLst>
            </p:cNvPr>
            <p:cNvSpPr txBox="1">
              <a:spLocks/>
            </p:cNvSpPr>
            <p:nvPr/>
          </p:nvSpPr>
          <p:spPr>
            <a:xfrm>
              <a:off x="1326864" y="4405182"/>
              <a:ext cx="3969535" cy="3924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2000" b="1" i="0" dirty="0"/>
                <a:t>Testing Set (2018-2019)</a:t>
              </a:r>
            </a:p>
          </p:txBody>
        </p:sp>
      </p:grpSp>
      <p:sp>
        <p:nvSpPr>
          <p:cNvPr id="67" name="Oval 66">
            <a:extLst>
              <a:ext uri="{FF2B5EF4-FFF2-40B4-BE49-F238E27FC236}">
                <a16:creationId xmlns:a16="http://schemas.microsoft.com/office/drawing/2014/main" id="{F1CA780E-06FA-4727-BCEA-9F7449E13B33}"/>
              </a:ext>
            </a:extLst>
          </p:cNvPr>
          <p:cNvSpPr/>
          <p:nvPr/>
        </p:nvSpPr>
        <p:spPr>
          <a:xfrm>
            <a:off x="1505106" y="4286804"/>
            <a:ext cx="2263911" cy="948194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02D5348-6F1A-477E-AE79-A561D454BA70}"/>
              </a:ext>
            </a:extLst>
          </p:cNvPr>
          <p:cNvCxnSpPr>
            <a:cxnSpLocks/>
          </p:cNvCxnSpPr>
          <p:nvPr/>
        </p:nvCxnSpPr>
        <p:spPr>
          <a:xfrm>
            <a:off x="4301257" y="2851429"/>
            <a:ext cx="477330" cy="0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3DF79E10-4205-4A60-B6F4-3658681C520D}"/>
              </a:ext>
            </a:extLst>
          </p:cNvPr>
          <p:cNvCxnSpPr>
            <a:cxnSpLocks/>
          </p:cNvCxnSpPr>
          <p:nvPr/>
        </p:nvCxnSpPr>
        <p:spPr>
          <a:xfrm>
            <a:off x="4301257" y="4566081"/>
            <a:ext cx="477330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data:image/png;base64,iVBORw0KGgoAAAANSUhEUgAAAfQAAABlCAMAAACMReHqAAAAk1BMVEX///87Yf84X/80XP+BmP8tWP/L1P8yW//2+P9viP8pVv/H0f8oVf9shf/r7/+6xf/S2f+HnP+drv+/y/9RcP/X3v+wvv9Nbf/i5/8/Zf+UpP/c4f/w8/8iUv90jP/y9f97k//n6/+puP+is//Czf9de/+2wv+brP9Xdv94kP+Lof8BR/8ZTv9jfv9Daf+ptf8ARP8J1lZzAAAQIklEQVR4nO2dbbuiLhPAFVPMLO3Bk/Z0OudUVv9y7+//6W5NQVAwQdd193LepYbIT4ZhZkBldz+OupOFqQzSA3EB1LoSfTpA74d4KlA7Em08QO+JeFFX1Afo/RFv3xH1AXqPpKu+PkDvk7jdjOsD9F5JN9bcAL1f4nah4QfoPZOiNQf01gQO0PsqtDUHQ9doSdzvAXpvhbLmQGS0X/AAvX/iApI6aI36AL3PQllzQJu0VewAvc/i2ST1oKW+PkDvt7gBSf3htlPoAL3fQltzQSsafoDed/kN1twAvfdCa3jYQl8foPdfXLtlDT9A/wukYM011vAD9L9BaGtOPbVVXCX02WmSifemPHTdJKuYn/3ztGtY0Ybi4yeolnfP95vERffnnDe0Nq25etC3e9t6yf5crQ++/kuvs2wtPbB4pL//a89zLCW/snq8kf3hz1Tvuc8qwLvAoDS83qyv14NuHjSkWqrdAws9q5f+nR74yQ7Y7bgVpOVbV+uIdvwz1Ztm7atyr3AtSsM3suZqjukfGGZYVZo5RTULtumRAXoteQ+90NcfTajXhG7u8f2qSvMs1HhITQ7Qa0kN6IpBZ1At5e9W13rHtaqkd0c5GZaTHfnHoW9PqSwbTn3qQFcmWksxt7rQHdRocMO/yFzjWn1mh/5x6Hdkp/rNqlcLOq3hVUu6r9eFPrtm14Erf/K1RFWHd3ToRwcv3/E/Cn2TqbZ9J9CL1pws9drOmRGqls7HN8+aAACsel7QNU1r7kZqJt97SEredkAjj1s3sWIRdLsb6MqEGtcfkjO32tBdZMrBEe+ST9yQK3zM9P2ta0xOzkyufm3J9uKQckdtB6bU8Yvgu9lxTy9ac8B5dz1TakM3V0i/r3kXOsh2r57X9UEcPBDNG5XTOXRlAilrTqqv1/e9h8gy55qN2IMDtzJV6VIc9DB/HfSChrdl+np96PhKXjttA/RWHHofu/mLoSsGbc1JUBeIsq2wt4195UfRBdtjaRt6V4bcS060NSduwwtAR1Nu1WYPJPil2It29E/X+Q43m82P4P9K5Wwnl8vFmXhvQ3p1oPvGMiltOXH5oxXu6V/v7jjzjImTlGew3g8h6AUNDy61/kSIAHQfX3pknf5C5r02Jo5ul5kQHL6yQ076+N5xpUI9ni/p1/T8KTvPeLd26Fw5BOovnqsA6LoFQbCebtxZ1fO8gW76i/EqimsViwaCaHVc0u+R6aQ1RGaM/o0qFkthTvv5tQxv13UQ2zqvdWTRamQU6yYGXTnplDUn2tcFoJtjZKitWO81VgQ6WYeQEVp1smOPZBgwR/GsOa0DOKfnozSOawflm3haem5fnDcubzDGkz4MSCbfdnT4OX2WS8iqUAn9NM4LS7wOcXlWNCffs1kWQkasVJ0Iz5K79/gf97NmQS0pJHvKuLT9uDA1FISuTCjfnC3Y10UyZ/JBm2E8fJ6ZLrsFGvSI13+ZTe30j6T2+RQEQc/GCbAu38XLHrbAyntapF866wA6vzGqoLuMwpIpyX6e+xpm+9IFWLAd++mFK0uHoFyYqun0UCYKXZlYVKli1EWgf2IFPi2f9LBznmrGN9AdKg9IFvol0FSWQK5lWwHd0diFxfU94+G4FvQQ6gzeqDCqbsLQlSU1ru+FbHihHDlctUf5WuSCVffUcFsJ/eLYlEUiCf3C25dHBvrGrsCJsgTqQR9B/kUqCEiDThw6bc0B7aP+P8WgL7F+L6kTHGADdEJVFXQwDlRSJKHTuaKkMpWAHtIOr9i8JPu9ds2smVrQ51XQVY1080tAj2lQ+fACfV0I+healZXt9wlq7MJgVQWdTvGMS5WDvsJYoP2A0Sp62InlJAWdUD1A30fTUbi4qfu8dWE2sIn19CTmBGNTL7bdiUcm1aUM9EJf39fv62Ip0DiMphYnm/itDugzldCzFtHi9ghiAdmUTQz6CeljEITZTbZGeFjFDSwMfZsvDdafFzRH8X/W+L3KbMPZ/+yX4OOWjeUxJXt6/HgWXD9HoTM5Xb7v5/wFIuPhUtCVCW0z1KYuBt1ADVx0upnYBfukT7yDDqC6On4YW/8l6Xkx6CjmC9bkNMicxaYzFLXeD7lC/iab4+uKoIBnOg30ton46ObWaZsLeu3n8WsH1eDm+F947rjDM1tVX+Q3kIMua82JQc9H7it9AgfYigGAauhADzZlB5UQ9BkachhxfpfrHGVD3z5QvfYFxxCekOaJYC+p9MiNHuu5U/LmfaOBkLy1JHTaI1vbmhNc4YJDbSr9MDjAti7Ezd+M6RuW+0QIuq+j+teoPhY2dJwoopUcwnhGSquyyoDLBztz7pbdRbvlp2WhKw6l4Wtac4LQDfyaUvrdR2NhKcOi0npfs4O0QtDdbMSBQjF8JvQZegrtWW4L5I6kjRaZKBuqMdni0tALfb2eNSe6lu3K1O95LKaoY6vn6ex7CEH3EPSKhM2yMKE7yGKxGRGWPP+PrLUMdDN7t5B5kIg8dOVE58jWiXCKQsdLWCyyYXCADZSuf+OGZYmYekdq41m+mi9M6Ec0Rl0ZTfGFTFXq7ZKKp2eEwXlXPCQDXbmTngT9XOMfotB9rN+JZ/fRrFUvdbffDx1VyBaJ4jOhIysVLlh/QTqO8kFLQT+2Cp3q6fqRG2MiRBR6vqqNqDIy70BQinj+duh5brY2fhvUxsKCnmf+MPMFsB6IiIaSgp7Zi+CaG70tjek1P88hvD4dJZADgDF+PlG7lw2g3w4dv4XxwWDk1HnRFTZ05FQEATNpAr/ZsCn0eYvQKV+sfqz3J2HoZjkV2uW5bJQOoOfmV/IQ1j5aGDU6PAv6BVFlp/viwPKeCB3Xh25ujcn35ji9BhDdZ9UcOuWJ1Uc1X3nxnShQ/YCGjmDnLCynKf1+6AqVT6ACXVsdfr3Ll2JBR1MQ1n0V0v9EKIJa0E3T+LmdI83SoZbnZrQBnfLI6bXX1otDx6va7Mztid10GmN5SAfQjUKWQuLMhwenemkeA/oG90DmXyYYOvEo76HPTuFUs4lEnLyejaFTvnd9Xjs1URw6tpxQe+EZLCtXqwPoBQ90+l8NrqvSLCuhX5l/wYOYRbiU3kH3boGmM/JwWoFO6/Zj/XRUiY2GcIQjqzTW7gFjSOkCumJEjBQVYN/4Sp4FfV4NfYuhE4GdaujmEVSE1JtCp204kVRuCeh4VZv96tk7rdDzKekEejynWDPy2mAkFHCZV6t3DL22evfXBJY0pq5bFo7HNoRO9XPrLpJ2LgE9H8NflsMFr2BjLWftCLqyc8aRBgvcWT70VCrVO9uQQ/5eCnAl9Cfu5rF1Gayv483PhzNx/Szi0gw6bcNxF5UyRWYfORxqC5Ja48ToJ2vC0BX0WL5Oo2gPqQ7P9dKxoOOJOHvKdsKGHPGcVdC/ceKMff05eTnhUQvQqWxY0QWjMtDzVW0Xwo+lMw2nDqG/zodTchgFZ87MlQUd71sQMEcFPE8P6jln8tyDqBDwbAE6qduB0HieiNSOkWSqXO6zYPpEOoYet7W7UXO1ytsBjQUdHeP8CWv/Zz3oyPQhdmjIBEFfS0MnV7gA8YXhUtCxG0Pf4RcAsMM7nUNPJMQtYnFuwYJukAqsLIhLvrWKUgkdxSP1UvimMXSqn1vM8FClSEHHkS3L2eEAGzs4/keg57k5FCFCWNDZwVMkWFsz4+mMVasoF3Zf2oOjKfQTpds5T1glUtBxkEM74vjLmj09+jPQFRwwO7LPM0Or7ASRTAy8FI2MJCLjj5F2gdqovCIPQ88HRNn16YBtSb0RuV2g8UC+xlFmzqShZehuTeg4D42TOceEjrqtajO2BWa7bliPl8kBmWulM82g0zac1EYvctA/H/i2qJ04m5+0C90vuoB5gqEf2eeZ0PPkx/K/vtBUkG7mX9lfrHK2H5qN66UzCHokA53ccwZAuRX9kvu940qi2/N2H2oEvVDmbITXn7yDjuql/2KfZ0I3cQARFKMIZp4XSU1SLshaKzsE8HBfVBtepMpDnwCyn0tu+SEJ3SEmw6+246mZBtALG2aZlyi/ac5qwsp4mGTeM6Bxtghjp0A7+WKZwvwTaY6iZYhWfzB0AwrFFgc+B+XcykCnYyyym3hJQser2rL6c3cEl4GOvRpBbih/fVxJH1TOavM4lNJlvHxNBifmwlnhgrc51dZkX/fHSPEDmy5w90ANkD/LNn3UGZ5BkDp4t8lXy4lDN8hVvlBkoSolsp/zoFdkcgJTihx03AIArheuv/WWmyug/eo5qxBqEJxDz8c0/B/cHSyOdudBd/MnguelPzPNnb91DmpeoaJCxRkc8GYkK5qcQwCzBYxIOwDt7qdHZh7hOJKATu0NW6pKfZGFblDLuPkTBxno97xhgK4HarKNTCGUQkJPxmCoB+fb/B4ufhaHCK8WA2te/hBv1erGIm4dnKfj81oj4nd6KU0kf/k1Sw3iumoArVrN01T19Xge/oTHK0iXNEpCp77pId/P5aETGz4nwk1Lk4HuU4ipb9GVN3rE0Z/XYnJdJ9aTA8jd9JO7Pv1Ar0/X6PXu5WRTj6rp62K8VHmcu4PjuumvjWeSBdkHIAWdyhDiLRSpJdJfawoJPVWxd7IMdCWk1jITjX7eIF9oGXpJqlZ7cKGbN355kJWcci9tL42h+2tQLgWe/Tly2whBJ3eFLQ8zQiINnfxqlMVfNycFXbmyNmuBsUWEEvQI6Jw9vYFe9a3Cij1nfh7s9CbtwRzDzGmxrvnCRPdRyouzY9NyJAOd/CKf+CZihbKkv8t2BUhU7jeGkrBDeo1NaNqllR7jRUPiltzAYsvDYLNLMjbSv+b519+qpTH2b4LqvSojNoaeFVSe8HvH8lZD8WA84qXhjAq5G8Quqe6VfiVh9JH+4SUU9KwteRUm91gBWhPdrjSBHuoIOjzyr8LQyZ5uv4MeK7OnhkdnkKztH71aCEPPFzv4zjEAEGUXJ9u1xQOoeqz+wJoDARd6fPNDrFbSVykrL9hU7HHsqPA19oPMriC2xp2FavoYaa3SF0cCOmnDAckNv3Np8AXGGZaqj3uha1jHKu/oh9Pg9Tk4G0w3aMNG/FfaLPeX4f04vUbQBsH1eVy8/aQKLmfGtu9NJxxHqr63tWB1PoRvtKn5cVsBNYqi9XS++DhRVu3sMg7s/R6s44dA+8uV22THaCZC6PG86QcYe/3ZTXP35RmTyXZXc+3NZ9J0u8+WnsPcvUjsPusUGN/7JaxLzbScBtVqVbcr/YY+SCqUDdfsM3xZgQP0vgvVzxt/XPdV4gC95+KScbUWPp6uDNB7L6Q/5N2XboXLHKD3Umjd3ko/H6D3XDzShivv8yEpA/Q+ixuRzFv7iOUAvcdC2XBRW/18gN5noWw4/grcBgUP0PsmHqnb1YVrtCXuNyp2gN4z8ejvVWh6ewIH6P0U0ob7bTJA75V45X10Buj/uLidMB+g90m8LnT7AL1XsuV9c2yA/s9KV/18gN4f6caGG6D3SVwAta6k5lbhg/xm2d2Po+5kMUDvgfwfx9QvElANiSwAAAAASUVORK5CYII=">
            <a:extLst>
              <a:ext uri="{FF2B5EF4-FFF2-40B4-BE49-F238E27FC236}">
                <a16:creationId xmlns:a16="http://schemas.microsoft.com/office/drawing/2014/main" id="{6AD08B1A-4EB9-43F5-9FFF-E3954F5C9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56" y="3376276"/>
            <a:ext cx="1311964" cy="2650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ata:image/png;base64,iVBORw0KGgoAAAANSUhEUgAAAM8AAADzCAMAAAAW57K7AAAAdVBMVEWkxjr///+hxC7N35+jxTWdwh/6/PayzmD+/vzE2oy0z2WgxCyewiOjxTacwRqgxC3i7MjQ4aTU46zH25L2+e6603Xs89unyEHe6sHk7s2/1oC91Xvw9ePp8NWpyUnZ5raty1O30Wyryk70+OnW5bLK3Zja57oyEr9gAAAI3UlEQVR4nO2d6XarKhhAlYgZQKIxc2KatE3f/xGvNiZOwAGB6O369p9zVmssOzL7AZ7/t/CGToBlwGfcgE+D7WliJx0lk9PW7AZmPiFDODVLQIMUIxYa3cHMJ8Oex9ZGt6izZp6HM6NbGOY3L/LQxuwWNTYov5/ZLQw/HtP8ARlm+Rfb/PHQ2OwepvXbNfCCq+E9bN7L1MfGd1pi5Vkbtz9Fnt+Z3uSXnY2yaOxT1ElkZXqXnBWxUVea9w9SlAvNjG8zy3WQeVtm7jPLs/3SPCHpMi+I5l+Lhf6blYxiK9va6I8WjerJ8B4n86b0kRYL99ibV7S/1f7eQlqsjBeukRdMOT8Pt/skPS2uHkIEIe+6OKXJfsvrcE4DL7LSLFvxybqNahhPbgGjZImCIIq8gigKArQklAW3SdyU+m1KzTqiJXbGc5ug0age0gujKPBEBIiyS3qoPpA3pYGdbq0dn6+idvp+/H+/oRRFQpcnEaJ0U5aY76KG/LKSEkvj7XnRqOb/ZkdMxM+l85wIPha5rGhK53YSYsmnaFRR+rGjSFnmAaK7j6KHYaEp/cXWfEjRqCLy72zWJSLIUg+wwJZPSHuoVFCzWYMKSz6JmU4ulNhJiBWfOCKGOnmOi6yMCi34hDfcp9y0ifDNQqYz9/nA6hW0nAB/DO4zu5mWnDr0Zlptm873It0GRw5Cg873rpiNklMnYmYtkZHPEVu2KcDHoXym5rU0D8IbSrn3mV3sFp0KdOlfK/T2CXe2qukuwa53S9TXJ/Tc6ZgI9fSZOXw6D6GeWa6nz9VV2XmCes6O9PO5udbJhW7v80ndVNRNSK855D4+e9b960tMqfZg+wHKP4mX3Z+zPvOLPXy+ur2CiCbr/Bdpn/4CTr98f53Qbs8J95jy6eFz6f5lcn786qAvhMtpuHM3D0eXd/hwCk81N5rolizyGmfH3YFHjyKk7ZN1C0/9e9QdDdHqo5znrj/Lr+2z6/7V+mu1m147G9yqj6bd6kT/zayuDy9DoVoMz0nTp/be6M6pHonutI+mz5pTVTcS9ak3wKu/JOF+FbrhPJo+J24TUxUCTl0up1Ync4ue7os/PZ8z7/HUJ9MXut3UYPH86JzfGrOzQx9RaadljbDR7wiR8r1PKqgZ6zWGbR/B4ylStUvi+N5rsgehexwnO+E3ofeAtHyO4vRGS0IU3mJxP4oIWYo/irTmR3R8QuHjcYpWFafjk3A6wW9gqdMG6fh4ticP1dCKs9C4NrM5U60D1XiTr+EjaCDco/OuWMPnHYNsPsSFz2DZTSvDqfvwur9vAqkH4av7XIep3Qo0QpWUfWbDNKYPmPJsqbLPYbjikxegw78TqOkzUOfggXoXQdmHP5J7E+qjOmUfzuzL+1CfiVP2cfGqVB1s22c9sI9qPLSqz3bI6i2v4FQnFlV94uF6bwVENVhJ1ednYJ8fyz6rgX1Uo0ZUfQZtTjUaVFWfO8NDwu6WfWbhsKh2SP/+eufwvN3aWyLrjvV2e+7OzLV8srnHitfN+PZtKcDbCbPvGy5eqDNv3hqKN3wOn/g5ZxsQqloE38+dPhcVRAh/NsZGdZ9TM9qQBLVOxuo6HZJrrf3ZBo22MGL1wUTlE17aTUxUi2iYkGBISDUj8tOJ8Vxewq4PN2KqEpoMOZyrz/DwglNq0VgvnwU3wa+XL2Px4b+CQou2zzd/PPAaGI7FRzBMpt9Nn5loePO8cCQ+gq+9Wj9U+gjjVKJoVD6RaBbj2QEvfThRHyXl1Nc4fMSTgM9IkoePJGygDGYZhw8nJOZJGcjw8NmLR2vl3PE4fCRz6GRf85lIRmtkRD6SQfJyUvORPEePjchH8k6gLBcPH9mrRDwbjc9MMglYvpQEn0EAHyHg4wDwEQI+DgAfIeDjAPARAj4OAB8h4OMA8BECPg4AHyHg4wDwEQI+DgAfIeDjAPARAj4OAB8h4OMA8BECPg4AHyHg4wDwEQI+DgAfIeDjAPARAj4OAB8h4OMA8BECPg4AHyHg4wBNn7+2HkOW2jGtl5FsYoLq62Uku2n8b9Yz/dR8/tp6s7+2HlCyXjPwR+TjB8L1mknDR1gTPtd1jsRHuM1Maz2tvxKsd35uED4SH1HBoM/9BF7r0afcBP9f1qO/jgyq9gvgHRjDXtsSjcXH/+HtF+B19wvww107yRGrzk8bjY//0dnPAe04+znkbJrn4i1Rba+R8fj4GWqs/o1w/STYxn4ocXXeZ0BY4zCHEfn4s5S9DllFdNfYeqy1X83hiIp9YCibrpp724zJJy8bq2mxrQ7F6Nja+bK7n9B6m2XdLc7H5VNwzjLOvkeq+z2Nz4cP+IAP+ICPrk8ysI/t/RP/2v6Wf20/Ve2DfeyifHSb8n6QAx2O8UD9iAzlCwfc3j+vDpT3PlT24Z6c9S6Y8oab6vuPSg7/cY3GEUDqPuGA52OonwCksT9sPFSOY6qVtZ6PnwxTZ2NX5xn5yRBPiGkdEai3H3Hc88jW/iCqkdm0ffzwyHqeYtaHCLGj2/MO847P3cOEoAqpHuoiF6ggBHt37RNq++x//bVfTV4k0hMok0mbRKbzWbt+te9x3K6F/bwlRzZyu12SjmB1mGNvwKcN+ICPOuDTBnzARx3waQM+4KMO+LQBH/BRB3zagA/4qAM+bcAHfNQBnzbgAz7qgE8b8Bm3z0bi88m5XvL+K9hwrtfD3EeyBoybPok/SjnX62HuI1lLuORFSUrOHlM+ZVuMuY8kUIlmnOszcdyMetiREHMffyrKQIKoNWGFEEy512thwScWfeGCoE/xGji90AkuFnz8K/8BPZdGdhAsUgyuFtJiw4e/ps1jvNJTkAmu7xNv0MaGD3dNm0fFIeATXg5l5pWbb8mHF3iF55Lr593IM70wKiF2fPw9a5ahgMkDwFed6/fS65Wx5OOvF7jqJwT02l3h1eR8pZURwgtbJ8zb8slL+YnRIu6KUHY7/Pty/3B7XX8S1Rz62PPJyVb3ebo6zP595S+zwyqd31f2ZHzLPiMAfMYN+Iyb/wA2rr1oNr4yLAAAAABJRU5ErkJggg==">
            <a:extLst>
              <a:ext uri="{FF2B5EF4-FFF2-40B4-BE49-F238E27FC236}">
                <a16:creationId xmlns:a16="http://schemas.microsoft.com/office/drawing/2014/main" id="{FF02E8AD-3CB1-4B11-B2A3-A65524E47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43" y="2372913"/>
            <a:ext cx="324938" cy="3814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ata:image/png;base64,iVBORw0KGgoAAAANSUhEUgAAAM8AAADzCAMAAAAW57K7AAAAdVBMVEWkxjr///+hxC7N35+jxTWdwh/6/PayzmD+/vzE2oy0z2WgxCyewiOjxTacwRqgxC3i7MjQ4aTU46zH25L2+e6603Xs89unyEHe6sHk7s2/1oC91Xvw9ePp8NWpyUnZ5raty1O30Wyryk70+OnW5bLK3Zja57oyEr9gAAAI3UlEQVR4nO2d6XarKhhAlYgZQKIxc2KatE3f/xGvNiZOwAGB6O369p9zVmssOzL7AZ7/t/CGToBlwGfcgE+D7WliJx0lk9PW7AZmPiFDODVLQIMUIxYa3cHMJ8Oex9ZGt6izZp6HM6NbGOY3L/LQxuwWNTYov5/ZLQw/HtP8ARlm+Rfb/PHQ2OwepvXbNfCCq+E9bN7L1MfGd1pi5Vkbtz9Fnt+Z3uSXnY2yaOxT1ElkZXqXnBWxUVea9w9SlAvNjG8zy3WQeVtm7jPLs/3SPCHpMi+I5l+Lhf6blYxiK9va6I8WjerJ8B4n86b0kRYL99ibV7S/1f7eQlqsjBeukRdMOT8Pt/skPS2uHkIEIe+6OKXJfsvrcE4DL7LSLFvxybqNahhPbgGjZImCIIq8gigKArQklAW3SdyU+m1KzTqiJXbGc5ug0age0gujKPBEBIiyS3qoPpA3pYGdbq0dn6+idvp+/H+/oRRFQpcnEaJ0U5aY76KG/LKSEkvj7XnRqOb/ZkdMxM+l85wIPha5rGhK53YSYsmnaFRR+rGjSFnmAaK7j6KHYaEp/cXWfEjRqCLy72zWJSLIUg+wwJZPSHuoVFCzWYMKSz6JmU4ulNhJiBWfOCKGOnmOi6yMCi34hDfcp9y0ifDNQqYz9/nA6hW0nAB/DO4zu5mWnDr0Zlptm873It0GRw5Cg873rpiNklMnYmYtkZHPEVu2KcDHoXym5rU0D8IbSrn3mV3sFp0KdOlfK/T2CXe2qukuwa53S9TXJ/Tc6ZgI9fSZOXw6D6GeWa6nz9VV2XmCes6O9PO5udbJhW7v80ndVNRNSK855D4+e9b960tMqfZg+wHKP4mX3Z+zPvOLPXy+ur2CiCbr/Bdpn/4CTr98f53Qbs8J95jy6eFz6f5lcn786qAvhMtpuHM3D0eXd/hwCk81N5rolizyGmfH3YFHjyKk7ZN1C0/9e9QdDdHqo5znrj/Lr+2z6/7V+mu1m147G9yqj6bd6kT/zayuDy9DoVoMz0nTp/be6M6pHonutI+mz5pTVTcS9ak3wKu/JOF+FbrhPJo+J24TUxUCTl0up1Ync4ue7os/PZ8z7/HUJ9MXut3UYPH86JzfGrOzQx9RaadljbDR7wiR8r1PKqgZ6zWGbR/B4ylStUvi+N5rsgehexwnO+E3ofeAtHyO4vRGS0IU3mJxP4oIWYo/irTmR3R8QuHjcYpWFafjk3A6wW9gqdMG6fh4ticP1dCKs9C4NrM5U60D1XiTr+EjaCDco/OuWMPnHYNsPsSFz2DZTSvDqfvwur9vAqkH4av7XIep3Qo0QpWUfWbDNKYPmPJsqbLPYbjikxegw78TqOkzUOfggXoXQdmHP5J7E+qjOmUfzuzL+1CfiVP2cfGqVB1s22c9sI9qPLSqz3bI6i2v4FQnFlV94uF6bwVENVhJ1ednYJ8fyz6rgX1Uo0ZUfQZtTjUaVFWfO8NDwu6WfWbhsKh2SP/+eufwvN3aWyLrjvV2e+7OzLV8srnHitfN+PZtKcDbCbPvGy5eqDNv3hqKN3wOn/g5ZxsQqloE38+dPhcVRAh/NsZGdZ9TM9qQBLVOxuo6HZJrrf3ZBo22MGL1wUTlE17aTUxUi2iYkGBISDUj8tOJ8Vxewq4PN2KqEpoMOZyrz/DwglNq0VgvnwU3wa+XL2Px4b+CQou2zzd/PPAaGI7FRzBMpt9Nn5loePO8cCQ+gq+9Wj9U+gjjVKJoVD6RaBbj2QEvfThRHyXl1Nc4fMSTgM9IkoePJGygDGYZhw8nJOZJGcjw8NmLR2vl3PE4fCRz6GRf85lIRmtkRD6SQfJyUvORPEePjchH8k6gLBcPH9mrRDwbjc9MMglYvpQEn0EAHyHg4wDwEQI+DgAfIeDjAPARAj4OAB8h4OMA8BECPg4AHyHg4wDwEQI+DgAfIeDjAPARAj4OAB8h4OMA8BECPg4AHyHg4wDwEQI+DgAfIeDjAPARAj4OAB8h4OMA8BECPg4AHyHg4wBNn7+2HkOW2jGtl5FsYoLq62Uku2n8b9Yz/dR8/tp6s7+2HlCyXjPwR+TjB8L1mknDR1gTPtd1jsRHuM1Maz2tvxKsd35uED4SH1HBoM/9BF7r0afcBP9f1qO/jgyq9gvgHRjDXtsSjcXH/+HtF+B19wvww107yRGrzk8bjY//0dnPAe04+znkbJrn4i1Rba+R8fj4GWqs/o1w/STYxn4ocXXeZ0BY4zCHEfn4s5S9DllFdNfYeqy1X83hiIp9YCibrpp724zJJy8bq2mxrQ7F6Nja+bK7n9B6m2XdLc7H5VNwzjLOvkeq+z2Nz4cP+IAP+ICPrk8ysI/t/RP/2v6Wf20/Ve2DfeyifHSb8n6QAx2O8UD9iAzlCwfc3j+vDpT3PlT24Z6c9S6Y8oab6vuPSg7/cY3GEUDqPuGA52OonwCksT9sPFSOY6qVtZ6PnwxTZ2NX5xn5yRBPiGkdEai3H3Hc88jW/iCqkdm0ffzwyHqeYtaHCLGj2/MO847P3cOEoAqpHuoiF6ggBHt37RNq++x//bVfTV4k0hMok0mbRKbzWbt+te9x3K6F/bwlRzZyu12SjmB1mGNvwKcN+ICPOuDTBnzARx3waQM+4KMO+LQBH/BRB3zagA/4qAM+bcAHfNQBnzbgAz7qgE8b8Bm3z0bi88m5XvL+K9hwrtfD3EeyBoybPok/SjnX62HuI1lLuORFSUrOHlM+ZVuMuY8kUIlmnOszcdyMetiREHMffyrKQIKoNWGFEEy512thwScWfeGCoE/xGji90AkuFnz8K/8BPZdGdhAsUgyuFtJiw4e/ps1jvNJTkAmu7xNv0MaGD3dNm0fFIeATXg5l5pWbb8mHF3iF55Lr593IM70wKiF2fPw9a5ahgMkDwFed6/fS65Wx5OOvF7jqJwT02l3h1eR8pZURwgtbJ8zb8slL+YnRIu6KUHY7/Pty/3B7XX8S1Rz62PPJyVb3ebo6zP595S+zwyqd31f2ZHzLPiMAfMYN+Iyb/wA2rr1oNr4yLAAAAABJRU5ErkJggg==">
            <a:extLst>
              <a:ext uri="{FF2B5EF4-FFF2-40B4-BE49-F238E27FC236}">
                <a16:creationId xmlns:a16="http://schemas.microsoft.com/office/drawing/2014/main" id="{B3670BF5-2308-4C82-8410-7D94DD141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671" y="2681836"/>
            <a:ext cx="324938" cy="3814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ata:image/png;base64,iVBORw0KGgoAAAANSUhEUgAAAM8AAADzCAMAAAAW57K7AAAAdVBMVEWkxjr///+hxC7N35+jxTWdwh/6/PayzmD+/vzE2oy0z2WgxCyewiOjxTacwRqgxC3i7MjQ4aTU46zH25L2+e6603Xs89unyEHe6sHk7s2/1oC91Xvw9ePp8NWpyUnZ5raty1O30Wyryk70+OnW5bLK3Zja57oyEr9gAAAI3UlEQVR4nO2d6XarKhhAlYgZQKIxc2KatE3f/xGvNiZOwAGB6O369p9zVmssOzL7AZ7/t/CGToBlwGfcgE+D7WliJx0lk9PW7AZmPiFDODVLQIMUIxYa3cHMJ8Oex9ZGt6izZp6HM6NbGOY3L/LQxuwWNTYov5/ZLQw/HtP8ARlm+Rfb/PHQ2OwepvXbNfCCq+E9bN7L1MfGd1pi5Vkbtz9Fnt+Z3uSXnY2yaOxT1ElkZXqXnBWxUVea9w9SlAvNjG8zy3WQeVtm7jPLs/3SPCHpMi+I5l+Lhf6blYxiK9va6I8WjerJ8B4n86b0kRYL99ibV7S/1f7eQlqsjBeukRdMOT8Pt/skPS2uHkIEIe+6OKXJfsvrcE4DL7LSLFvxybqNahhPbgGjZImCIIq8gigKArQklAW3SdyU+m1KzTqiJXbGc5ug0age0gujKPBEBIiyS3qoPpA3pYGdbq0dn6+idvp+/H+/oRRFQpcnEaJ0U5aY76KG/LKSEkvj7XnRqOb/ZkdMxM+l85wIPha5rGhK53YSYsmnaFRR+rGjSFnmAaK7j6KHYaEp/cXWfEjRqCLy72zWJSLIUg+wwJZPSHuoVFCzWYMKSz6JmU4ulNhJiBWfOCKGOnmOi6yMCi34hDfcp9y0ifDNQqYz9/nA6hW0nAB/DO4zu5mWnDr0Zlptm873It0GRw5Cg873rpiNklMnYmYtkZHPEVu2KcDHoXym5rU0D8IbSrn3mV3sFp0KdOlfK/T2CXe2qukuwa53S9TXJ/Tc6ZgI9fSZOXw6D6GeWa6nz9VV2XmCes6O9PO5udbJhW7v80ndVNRNSK855D4+e9b960tMqfZg+wHKP4mX3Z+zPvOLPXy+ur2CiCbr/Bdpn/4CTr98f53Qbs8J95jy6eFz6f5lcn786qAvhMtpuHM3D0eXd/hwCk81N5rolizyGmfH3YFHjyKk7ZN1C0/9e9QdDdHqo5znrj/Lr+2z6/7V+mu1m147G9yqj6bd6kT/zayuDy9DoVoMz0nTp/be6M6pHonutI+mz5pTVTcS9ak3wKu/JOF+FbrhPJo+J24TUxUCTl0up1Ync4ue7os/PZ8z7/HUJ9MXut3UYPH86JzfGrOzQx9RaadljbDR7wiR8r1PKqgZ6zWGbR/B4ylStUvi+N5rsgehexwnO+E3ofeAtHyO4vRGS0IU3mJxP4oIWYo/irTmR3R8QuHjcYpWFafjk3A6wW9gqdMG6fh4ticP1dCKs9C4NrM5U60D1XiTr+EjaCDco/OuWMPnHYNsPsSFz2DZTSvDqfvwur9vAqkH4av7XIep3Qo0QpWUfWbDNKYPmPJsqbLPYbjikxegw78TqOkzUOfggXoXQdmHP5J7E+qjOmUfzuzL+1CfiVP2cfGqVB1s22c9sI9qPLSqz3bI6i2v4FQnFlV94uF6bwVENVhJ1ednYJ8fyz6rgX1Uo0ZUfQZtTjUaVFWfO8NDwu6WfWbhsKh2SP/+eufwvN3aWyLrjvV2e+7OzLV8srnHitfN+PZtKcDbCbPvGy5eqDNv3hqKN3wOn/g5ZxsQqloE38+dPhcVRAh/NsZGdZ9TM9qQBLVOxuo6HZJrrf3ZBo22MGL1wUTlE17aTUxUi2iYkGBISDUj8tOJ8Vxewq4PN2KqEpoMOZyrz/DwglNq0VgvnwU3wa+XL2Px4b+CQou2zzd/PPAaGI7FRzBMpt9Nn5loePO8cCQ+gq+9Wj9U+gjjVKJoVD6RaBbj2QEvfThRHyXl1Nc4fMSTgM9IkoePJGygDGYZhw8nJOZJGcjw8NmLR2vl3PE4fCRz6GRf85lIRmtkRD6SQfJyUvORPEePjchH8k6gLBcPH9mrRDwbjc9MMglYvpQEn0EAHyHg4wDwEQI+DgAfIeDjAPARAj4OAB8h4OMA8BECPg4AHyHg4wDwEQI+DgAfIeDjAPARAj4OAB8h4OMA8BECPg4AHyHg4wDwEQI+DgAfIeDjAPARAj4OAB8h4OMA8BECPg4AHyHg4wBNn7+2HkOW2jGtl5FsYoLq62Uku2n8b9Yz/dR8/tp6s7+2HlCyXjPwR+TjB8L1mknDR1gTPtd1jsRHuM1Maz2tvxKsd35uED4SH1HBoM/9BF7r0afcBP9f1qO/jgyq9gvgHRjDXtsSjcXH/+HtF+B19wvww107yRGrzk8bjY//0dnPAe04+znkbJrn4i1Rba+R8fj4GWqs/o1w/STYxn4ocXXeZ0BY4zCHEfn4s5S9DllFdNfYeqy1X83hiIp9YCibrpp724zJJy8bq2mxrQ7F6Nja+bK7n9B6m2XdLc7H5VNwzjLOvkeq+z2Nz4cP+IAP+ICPrk8ysI/t/RP/2v6Wf20/Ve2DfeyifHSb8n6QAx2O8UD9iAzlCwfc3j+vDpT3PlT24Z6c9S6Y8oab6vuPSg7/cY3GEUDqPuGA52OonwCksT9sPFSOY6qVtZ6PnwxTZ2NX5xn5yRBPiGkdEai3H3Hc88jW/iCqkdm0ffzwyHqeYtaHCLGj2/MO847P3cOEoAqpHuoiF6ggBHt37RNq++x//bVfTV4k0hMok0mbRKbzWbt+te9x3K6F/bwlRzZyu12SjmB1mGNvwKcN+ICPOuDTBnzARx3waQM+4KMO+LQBH/BRB3zagA/4qAM+bcAHfNQBnzbgAz7qgE8b8Bm3z0bi88m5XvL+K9hwrtfD3EeyBoybPok/SjnX62HuI1lLuORFSUrOHlM+ZVuMuY8kUIlmnOszcdyMetiREHMffyrKQIKoNWGFEEy512thwScWfeGCoE/xGji90AkuFnz8K/8BPZdGdhAsUgyuFtJiw4e/ps1jvNJTkAmu7xNv0MaGD3dNm0fFIeATXg5l5pWbb8mHF3iF55Lr593IM70wKiF2fPw9a5ahgMkDwFed6/fS65Wx5OOvF7jqJwT02l3h1eR8pZURwgtbJ8zb8slL+YnRIu6KUHY7/Pty/3B7XX8S1Rz62PPJyVb3ebo6zP595S+zwyqd31f2ZHzLPiMAfMYN+Iyb/wA2rr1oNr4yLAAAAABJRU5ErkJggg==">
            <a:extLst>
              <a:ext uri="{FF2B5EF4-FFF2-40B4-BE49-F238E27FC236}">
                <a16:creationId xmlns:a16="http://schemas.microsoft.com/office/drawing/2014/main" id="{55FA4CA8-050A-4FC9-8C96-AC1E0DEA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157" y="2689166"/>
            <a:ext cx="324938" cy="3814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DFF704-378F-424C-A0F3-63E4CDF863C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074" y="2359759"/>
            <a:ext cx="314791" cy="400097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EFB4FB5-C35F-4400-A4CA-6A49E72C2E7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10" y="2716107"/>
            <a:ext cx="314791" cy="400097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A4083B-CA9B-488E-B34C-7EAC08D6961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626" y="2716587"/>
            <a:ext cx="314791" cy="400097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65D8193C-BEC5-454E-B5A0-71342B120770}"/>
              </a:ext>
            </a:extLst>
          </p:cNvPr>
          <p:cNvGrpSpPr/>
          <p:nvPr/>
        </p:nvGrpSpPr>
        <p:grpSpPr>
          <a:xfrm>
            <a:off x="1667879" y="4543326"/>
            <a:ext cx="386232" cy="420993"/>
            <a:chOff x="389088" y="152400"/>
            <a:chExt cx="6291743" cy="6858000"/>
          </a:xfrm>
        </p:grpSpPr>
        <p:pic>
          <p:nvPicPr>
            <p:cNvPr id="90" name="Picture 89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57CDEB02-703F-4DFA-BADB-ED6E37FED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88" y="152400"/>
              <a:ext cx="6291743" cy="6858000"/>
            </a:xfrm>
            <a:prstGeom prst="rect">
              <a:avLst/>
            </a:prstGeom>
          </p:spPr>
        </p:pic>
        <p:pic>
          <p:nvPicPr>
            <p:cNvPr id="91" name="Graphic 90" descr="Question Mark">
              <a:extLst>
                <a:ext uri="{FF2B5EF4-FFF2-40B4-BE49-F238E27FC236}">
                  <a16:creationId xmlns:a16="http://schemas.microsoft.com/office/drawing/2014/main" id="{2990C704-7FC7-40D1-B92A-9EFBA11F0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37264" y="2814541"/>
              <a:ext cx="2473698" cy="2473698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353E826-97EC-46B3-8794-0CF6E4F92AE7}"/>
              </a:ext>
            </a:extLst>
          </p:cNvPr>
          <p:cNvGrpSpPr/>
          <p:nvPr/>
        </p:nvGrpSpPr>
        <p:grpSpPr>
          <a:xfrm>
            <a:off x="2092785" y="4365840"/>
            <a:ext cx="386232" cy="420993"/>
            <a:chOff x="389088" y="152400"/>
            <a:chExt cx="6291743" cy="6858000"/>
          </a:xfrm>
        </p:grpSpPr>
        <p:pic>
          <p:nvPicPr>
            <p:cNvPr id="94" name="Picture 93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75E50169-7BCC-4447-A721-3D524ECA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88" y="152400"/>
              <a:ext cx="6291743" cy="6858000"/>
            </a:xfrm>
            <a:prstGeom prst="rect">
              <a:avLst/>
            </a:prstGeom>
          </p:spPr>
        </p:pic>
        <p:pic>
          <p:nvPicPr>
            <p:cNvPr id="95" name="Graphic 94" descr="Question Mark">
              <a:extLst>
                <a:ext uri="{FF2B5EF4-FFF2-40B4-BE49-F238E27FC236}">
                  <a16:creationId xmlns:a16="http://schemas.microsoft.com/office/drawing/2014/main" id="{4311ECE9-A57E-40EF-B3AA-44C08EE9C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37264" y="2814541"/>
              <a:ext cx="2473698" cy="2473698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7918FFC-505D-4A1A-91BC-18B3D746FD5B}"/>
              </a:ext>
            </a:extLst>
          </p:cNvPr>
          <p:cNvGrpSpPr/>
          <p:nvPr/>
        </p:nvGrpSpPr>
        <p:grpSpPr>
          <a:xfrm>
            <a:off x="2598495" y="4321391"/>
            <a:ext cx="361616" cy="394161"/>
            <a:chOff x="1426128" y="0"/>
            <a:chExt cx="6291743" cy="6858000"/>
          </a:xfrm>
        </p:grpSpPr>
        <p:pic>
          <p:nvPicPr>
            <p:cNvPr id="99" name="Picture 98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477B229B-4FD8-4FBF-B06F-ED8D60D8F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128" y="0"/>
              <a:ext cx="6291743" cy="6858000"/>
            </a:xfrm>
            <a:prstGeom prst="rect">
              <a:avLst/>
            </a:prstGeom>
          </p:spPr>
        </p:pic>
        <p:pic>
          <p:nvPicPr>
            <p:cNvPr id="100" name="Graphic 99" descr="Question Mark">
              <a:extLst>
                <a:ext uri="{FF2B5EF4-FFF2-40B4-BE49-F238E27FC236}">
                  <a16:creationId xmlns:a16="http://schemas.microsoft.com/office/drawing/2014/main" id="{7DF6BF33-004A-4ABD-8273-6B37EA633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06721" y="2633911"/>
              <a:ext cx="2473698" cy="2473698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6E54739-A8E3-485C-8214-1F81C01C5506}"/>
              </a:ext>
            </a:extLst>
          </p:cNvPr>
          <p:cNvGrpSpPr/>
          <p:nvPr/>
        </p:nvGrpSpPr>
        <p:grpSpPr>
          <a:xfrm>
            <a:off x="3228529" y="4509666"/>
            <a:ext cx="361616" cy="394161"/>
            <a:chOff x="1426128" y="0"/>
            <a:chExt cx="6291743" cy="6858000"/>
          </a:xfrm>
        </p:grpSpPr>
        <p:pic>
          <p:nvPicPr>
            <p:cNvPr id="102" name="Picture 101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FCDBC141-F9EB-48A1-89DA-F86CBAE4D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128" y="0"/>
              <a:ext cx="6291743" cy="6858000"/>
            </a:xfrm>
            <a:prstGeom prst="rect">
              <a:avLst/>
            </a:prstGeom>
          </p:spPr>
        </p:pic>
        <p:pic>
          <p:nvPicPr>
            <p:cNvPr id="103" name="Graphic 102" descr="Question Mark">
              <a:extLst>
                <a:ext uri="{FF2B5EF4-FFF2-40B4-BE49-F238E27FC236}">
                  <a16:creationId xmlns:a16="http://schemas.microsoft.com/office/drawing/2014/main" id="{A4273889-FC4F-4342-B93E-75F8A3359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06721" y="2633911"/>
              <a:ext cx="2473698" cy="2473698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1D5ECE7-19B0-4597-AE5E-93F5CAAAE609}"/>
              </a:ext>
            </a:extLst>
          </p:cNvPr>
          <p:cNvGrpSpPr/>
          <p:nvPr/>
        </p:nvGrpSpPr>
        <p:grpSpPr>
          <a:xfrm>
            <a:off x="2347095" y="4765456"/>
            <a:ext cx="386232" cy="420993"/>
            <a:chOff x="389088" y="152400"/>
            <a:chExt cx="6291743" cy="6858000"/>
          </a:xfrm>
        </p:grpSpPr>
        <p:pic>
          <p:nvPicPr>
            <p:cNvPr id="105" name="Picture 104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9638B835-5866-49CB-B86D-FE6D5DD9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88" y="152400"/>
              <a:ext cx="6291743" cy="6858000"/>
            </a:xfrm>
            <a:prstGeom prst="rect">
              <a:avLst/>
            </a:prstGeom>
          </p:spPr>
        </p:pic>
        <p:pic>
          <p:nvPicPr>
            <p:cNvPr id="107" name="Graphic 106" descr="Question Mark">
              <a:extLst>
                <a:ext uri="{FF2B5EF4-FFF2-40B4-BE49-F238E27FC236}">
                  <a16:creationId xmlns:a16="http://schemas.microsoft.com/office/drawing/2014/main" id="{82DD5F63-C4D6-4972-BA37-E6F9DE80A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37264" y="2814541"/>
              <a:ext cx="2473698" cy="2473698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D6B4947-D956-4457-9F9E-0B3FFEF73946}"/>
              </a:ext>
            </a:extLst>
          </p:cNvPr>
          <p:cNvGrpSpPr/>
          <p:nvPr/>
        </p:nvGrpSpPr>
        <p:grpSpPr>
          <a:xfrm>
            <a:off x="2811580" y="4724887"/>
            <a:ext cx="361616" cy="394161"/>
            <a:chOff x="1426128" y="0"/>
            <a:chExt cx="6291743" cy="6858000"/>
          </a:xfrm>
        </p:grpSpPr>
        <p:pic>
          <p:nvPicPr>
            <p:cNvPr id="109" name="Picture 108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9211FC4D-2993-4F94-ACED-2B8B7E347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128" y="0"/>
              <a:ext cx="6291743" cy="6858000"/>
            </a:xfrm>
            <a:prstGeom prst="rect">
              <a:avLst/>
            </a:prstGeom>
          </p:spPr>
        </p:pic>
        <p:pic>
          <p:nvPicPr>
            <p:cNvPr id="110" name="Graphic 109" descr="Question Mark">
              <a:extLst>
                <a:ext uri="{FF2B5EF4-FFF2-40B4-BE49-F238E27FC236}">
                  <a16:creationId xmlns:a16="http://schemas.microsoft.com/office/drawing/2014/main" id="{82DCF2D8-CD7D-40C6-9364-476030120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06721" y="2633911"/>
              <a:ext cx="2473698" cy="2473698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90AE723-DF51-4F82-9D3B-C74302B2318B}"/>
              </a:ext>
            </a:extLst>
          </p:cNvPr>
          <p:cNvGrpSpPr/>
          <p:nvPr/>
        </p:nvGrpSpPr>
        <p:grpSpPr>
          <a:xfrm>
            <a:off x="4952104" y="1819496"/>
            <a:ext cx="3211019" cy="3847149"/>
            <a:chOff x="2405993" y="2329531"/>
            <a:chExt cx="2749907" cy="152573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7082261-3249-4679-8571-16005DEF77E1}"/>
                </a:ext>
              </a:extLst>
            </p:cNvPr>
            <p:cNvGrpSpPr/>
            <p:nvPr/>
          </p:nvGrpSpPr>
          <p:grpSpPr>
            <a:xfrm>
              <a:off x="2405993" y="2329531"/>
              <a:ext cx="2739855" cy="1525732"/>
              <a:chOff x="2448679" y="2458086"/>
              <a:chExt cx="2739855" cy="1289828"/>
            </a:xfrm>
          </p:grpSpPr>
          <p:sp>
            <p:nvSpPr>
              <p:cNvPr id="77" name="Content Placeholder 2">
                <a:extLst>
                  <a:ext uri="{FF2B5EF4-FFF2-40B4-BE49-F238E27FC236}">
                    <a16:creationId xmlns:a16="http://schemas.microsoft.com/office/drawing/2014/main" id="{557F2D00-A2A8-45C6-8EF5-FC0BEA7E4C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48679" y="2458086"/>
                <a:ext cx="2288477" cy="4807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spcAft>
                    <a:spcPts val="0"/>
                  </a:spcAft>
                  <a:buNone/>
                </a:pPr>
                <a:r>
                  <a:rPr lang="en-US" sz="2000" b="1" i="0" dirty="0"/>
                  <a:t>DREBIN Features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607564F-B63F-45A5-9B67-F0C9E18E0704}"/>
                  </a:ext>
                </a:extLst>
              </p:cNvPr>
              <p:cNvSpPr/>
              <p:nvPr/>
            </p:nvSpPr>
            <p:spPr>
              <a:xfrm>
                <a:off x="2487353" y="2458086"/>
                <a:ext cx="2701181" cy="1289828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Content Placeholder 2">
              <a:extLst>
                <a:ext uri="{FF2B5EF4-FFF2-40B4-BE49-F238E27FC236}">
                  <a16:creationId xmlns:a16="http://schemas.microsoft.com/office/drawing/2014/main" id="{3CB97922-ED5E-48A9-91E6-456A8242EE6B}"/>
                </a:ext>
              </a:extLst>
            </p:cNvPr>
            <p:cNvSpPr txBox="1">
              <a:spLocks/>
            </p:cNvSpPr>
            <p:nvPr/>
          </p:nvSpPr>
          <p:spPr>
            <a:xfrm>
              <a:off x="2444667" y="2477310"/>
              <a:ext cx="2711233" cy="73925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2000" i="0" dirty="0"/>
                <a:t>Android Manifest:</a:t>
              </a:r>
            </a:p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1800" i="0" dirty="0"/>
                <a:t>- Requested Permissions</a:t>
              </a:r>
            </a:p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1800" i="0" dirty="0"/>
                <a:t>- Hardware</a:t>
              </a:r>
            </a:p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1800" i="0" dirty="0"/>
                <a:t>- Components</a:t>
              </a:r>
            </a:p>
            <a:p>
              <a:pPr marL="0" indent="0" fontAlgn="auto">
                <a:spcAft>
                  <a:spcPts val="0"/>
                </a:spcAft>
                <a:buNone/>
              </a:pPr>
              <a:endParaRPr lang="en-US" sz="2000" i="0" dirty="0"/>
            </a:p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2000" i="0" dirty="0"/>
                <a:t>Bytecode:</a:t>
              </a:r>
            </a:p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1800" i="0" dirty="0"/>
                <a:t>- API calls</a:t>
              </a:r>
            </a:p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1800" i="0" dirty="0"/>
                <a:t>- IP addresses</a:t>
              </a:r>
            </a:p>
            <a:p>
              <a:pPr marL="0" indent="0" fontAlgn="auto">
                <a:spcAft>
                  <a:spcPts val="0"/>
                </a:spcAft>
                <a:buNone/>
              </a:pPr>
              <a:r>
                <a:rPr lang="en-US" sz="1800" i="0" dirty="0"/>
                <a:t>- Used permissions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1C1D060-9A1A-4621-AF08-753C975BF43E}"/>
              </a:ext>
            </a:extLst>
          </p:cNvPr>
          <p:cNvGrpSpPr/>
          <p:nvPr/>
        </p:nvGrpSpPr>
        <p:grpSpPr>
          <a:xfrm>
            <a:off x="8965661" y="2755553"/>
            <a:ext cx="2040199" cy="1754113"/>
            <a:chOff x="6421144" y="2630742"/>
            <a:chExt cx="2040199" cy="1754113"/>
          </a:xfrm>
        </p:grpSpPr>
        <p:pic>
          <p:nvPicPr>
            <p:cNvPr id="114" name="Picture 113" descr="A close up of a map&#10;&#10;Description automatically generated">
              <a:extLst>
                <a:ext uri="{FF2B5EF4-FFF2-40B4-BE49-F238E27FC236}">
                  <a16:creationId xmlns:a16="http://schemas.microsoft.com/office/drawing/2014/main" id="{12C2BBAD-E266-415D-9EDC-DAB1CA054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66"/>
            <a:stretch/>
          </p:blipFill>
          <p:spPr>
            <a:xfrm>
              <a:off x="7009238" y="2947554"/>
              <a:ext cx="947805" cy="1229697"/>
            </a:xfrm>
            <a:prstGeom prst="rect">
              <a:avLst/>
            </a:prstGeom>
          </p:spPr>
        </p:pic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A13CF705-01BF-4314-9A10-4DCAE0684ACC}"/>
                </a:ext>
              </a:extLst>
            </p:cNvPr>
            <p:cNvGrpSpPr/>
            <p:nvPr/>
          </p:nvGrpSpPr>
          <p:grpSpPr>
            <a:xfrm>
              <a:off x="6421144" y="2630742"/>
              <a:ext cx="2040199" cy="1754113"/>
              <a:chOff x="4586000" y="2331817"/>
              <a:chExt cx="2040199" cy="1754113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940C4B5F-3B26-4BD8-8E0C-D563A078C508}"/>
                  </a:ext>
                </a:extLst>
              </p:cNvPr>
              <p:cNvGrpSpPr/>
              <p:nvPr/>
            </p:nvGrpSpPr>
            <p:grpSpPr>
              <a:xfrm>
                <a:off x="4586000" y="2331817"/>
                <a:ext cx="2028361" cy="1754112"/>
                <a:chOff x="2448679" y="2458086"/>
                <a:chExt cx="2028361" cy="1482898"/>
              </a:xfrm>
            </p:grpSpPr>
            <p:sp>
              <p:nvSpPr>
                <p:cNvPr id="119" name="Content Placeholder 2">
                  <a:extLst>
                    <a:ext uri="{FF2B5EF4-FFF2-40B4-BE49-F238E27FC236}">
                      <a16:creationId xmlns:a16="http://schemas.microsoft.com/office/drawing/2014/main" id="{B7A65BFD-60DB-4191-90A8-9F6CED9373D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448679" y="2458086"/>
                  <a:ext cx="1941621" cy="48076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1" latinLnBrk="0" hangingPunct="1">
                    <a:spcBef>
                      <a:spcPct val="20000"/>
                    </a:spcBef>
                    <a:buFont typeface="Arial"/>
                    <a:buChar char="–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–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»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fontAlgn="auto">
                    <a:spcAft>
                      <a:spcPts val="0"/>
                    </a:spcAft>
                    <a:buNone/>
                  </a:pPr>
                  <a:r>
                    <a:rPr lang="en-US" sz="2000" b="1" i="0" dirty="0"/>
                    <a:t>Classifier</a:t>
                  </a: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CF7C9955-7E69-45D8-94C3-5133DE839251}"/>
                    </a:ext>
                  </a:extLst>
                </p:cNvPr>
                <p:cNvSpPr/>
                <p:nvPr/>
              </p:nvSpPr>
              <p:spPr>
                <a:xfrm>
                  <a:off x="2487354" y="2466166"/>
                  <a:ext cx="1989686" cy="1474818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7" name="Content Placeholder 2">
                <a:extLst>
                  <a:ext uri="{FF2B5EF4-FFF2-40B4-BE49-F238E27FC236}">
                    <a16:creationId xmlns:a16="http://schemas.microsoft.com/office/drawing/2014/main" id="{BFB144E2-6C94-4AD0-BBC6-B36AB6EB2F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24675" y="2695208"/>
                <a:ext cx="1977846" cy="13907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Aft>
                    <a:spcPts val="0"/>
                  </a:spcAft>
                  <a:buNone/>
                </a:pPr>
                <a:endParaRPr lang="en-US" sz="2000" i="0" dirty="0"/>
              </a:p>
            </p:txBody>
          </p:sp>
          <p:sp>
            <p:nvSpPr>
              <p:cNvPr id="118" name="Content Placeholder 2">
                <a:extLst>
                  <a:ext uri="{FF2B5EF4-FFF2-40B4-BE49-F238E27FC236}">
                    <a16:creationId xmlns:a16="http://schemas.microsoft.com/office/drawing/2014/main" id="{B1C80280-2CBE-414A-8A02-A992049C1C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6514" y="3731471"/>
                <a:ext cx="1989685" cy="3521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spcAft>
                    <a:spcPts val="0"/>
                  </a:spcAft>
                  <a:buNone/>
                </a:pPr>
                <a:endParaRPr lang="en-US" sz="2000" i="0" dirty="0"/>
              </a:p>
            </p:txBody>
          </p:sp>
        </p:grpSp>
      </p:grp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D578C5C-80CD-4D4C-BFAC-98FAC47820EC}"/>
              </a:ext>
            </a:extLst>
          </p:cNvPr>
          <p:cNvCxnSpPr>
            <a:cxnSpLocks/>
          </p:cNvCxnSpPr>
          <p:nvPr/>
        </p:nvCxnSpPr>
        <p:spPr>
          <a:xfrm>
            <a:off x="8310909" y="3205172"/>
            <a:ext cx="477330" cy="0"/>
          </a:xfrm>
          <a:prstGeom prst="straightConnector1">
            <a:avLst/>
          </a:prstGeom>
          <a:ln w="76200" cmpd="sng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Content Placeholder 2">
            <a:extLst>
              <a:ext uri="{FF2B5EF4-FFF2-40B4-BE49-F238E27FC236}">
                <a16:creationId xmlns:a16="http://schemas.microsoft.com/office/drawing/2014/main" id="{C241BA1E-405D-4B4C-A171-98A2A60FA1BC}"/>
              </a:ext>
            </a:extLst>
          </p:cNvPr>
          <p:cNvSpPr txBox="1">
            <a:spLocks/>
          </p:cNvSpPr>
          <p:nvPr/>
        </p:nvSpPr>
        <p:spPr>
          <a:xfrm>
            <a:off x="9426236" y="4164657"/>
            <a:ext cx="1201425" cy="447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sz="2000" i="0" dirty="0"/>
              <a:t>SVM 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8B9F75B-AC54-4F1B-817F-A646E3C0148E}"/>
              </a:ext>
            </a:extLst>
          </p:cNvPr>
          <p:cNvCxnSpPr>
            <a:cxnSpLocks/>
          </p:cNvCxnSpPr>
          <p:nvPr/>
        </p:nvCxnSpPr>
        <p:spPr>
          <a:xfrm>
            <a:off x="8310909" y="3955009"/>
            <a:ext cx="477330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8421AAF5-94EC-454E-B39B-8BCC2EA5FB4C}"/>
              </a:ext>
            </a:extLst>
          </p:cNvPr>
          <p:cNvSpPr txBox="1">
            <a:spLocks/>
          </p:cNvSpPr>
          <p:nvPr/>
        </p:nvSpPr>
        <p:spPr>
          <a:xfrm rot="16200000">
            <a:off x="268365" y="2089992"/>
            <a:ext cx="1667440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sz="1800" i="0" dirty="0">
                <a:solidFill>
                  <a:schemeClr val="bg1"/>
                </a:solidFill>
              </a:rPr>
              <a:t>Reasons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5C835-60F7-F68A-4C20-B37990FB82A0}"/>
              </a:ext>
            </a:extLst>
          </p:cNvPr>
          <p:cNvSpPr txBox="1"/>
          <p:nvPr/>
        </p:nvSpPr>
        <p:spPr>
          <a:xfrm>
            <a:off x="116788" y="6398310"/>
            <a:ext cx="1131407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[4] Michael Cao, Sahar </a:t>
            </a:r>
            <a:r>
              <a:rPr kumimoji="0" lang="en-CA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Badihi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Khaled Ahmed, </a:t>
            </a:r>
            <a:r>
              <a:rPr kumimoji="0" lang="en-CA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Peiyu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CA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Xiong</a:t>
            </a:r>
            <a:r>
              <a:rPr kumimoji="0" lang="en-CA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and Julia Rubin. On Benign Features in Malware Detection. ASE 2020, NIER Track.</a:t>
            </a:r>
          </a:p>
        </p:txBody>
      </p:sp>
    </p:spTree>
    <p:extLst>
      <p:ext uri="{BB962C8B-B14F-4D97-AF65-F5344CB8AC3E}">
        <p14:creationId xmlns:p14="http://schemas.microsoft.com/office/powerpoint/2010/main" val="1223334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3">
            <a:extLst>
              <a:ext uri="{FF2B5EF4-FFF2-40B4-BE49-F238E27FC236}">
                <a16:creationId xmlns:a16="http://schemas.microsoft.com/office/drawing/2014/main" id="{D5FA3186-8E48-46A8-AEBF-1EAE8276C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501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E93F7B-A872-4FA1-8273-8A8C0049696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78E04ED6-1981-A596-8A44-091D89D1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" y="155448"/>
            <a:ext cx="11637264" cy="132588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008F"/>
                </a:solidFill>
              </a:rPr>
              <a:t>On-Device Malware Detection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3907A30-9684-506A-1355-76CEA4B1F4C8}"/>
              </a:ext>
            </a:extLst>
          </p:cNvPr>
          <p:cNvGrpSpPr/>
          <p:nvPr/>
        </p:nvGrpSpPr>
        <p:grpSpPr>
          <a:xfrm>
            <a:off x="876497" y="1494047"/>
            <a:ext cx="10672802" cy="2648351"/>
            <a:chOff x="876497" y="1494047"/>
            <a:chExt cx="10672802" cy="2648351"/>
          </a:xfrm>
        </p:grpSpPr>
        <p:pic>
          <p:nvPicPr>
            <p:cNvPr id="16" name="Picture 1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8C9DB00-4671-A719-2757-52AB1F2B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497" y="2404617"/>
              <a:ext cx="2347557" cy="908498"/>
            </a:xfrm>
            <a:prstGeom prst="rect">
              <a:avLst/>
            </a:prstGeom>
          </p:spPr>
        </p:pic>
        <p:pic>
          <p:nvPicPr>
            <p:cNvPr id="3" name="Graphic 2" descr="Smart Phone with solid fill">
              <a:extLst>
                <a:ext uri="{FF2B5EF4-FFF2-40B4-BE49-F238E27FC236}">
                  <a16:creationId xmlns:a16="http://schemas.microsoft.com/office/drawing/2014/main" id="{C16A4F88-B3B3-8B93-58F2-B2507EE9D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07907" y="3089234"/>
              <a:ext cx="456256" cy="45625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EEE491-1373-51C0-64BA-48CC8441AF65}"/>
                </a:ext>
              </a:extLst>
            </p:cNvPr>
            <p:cNvSpPr/>
            <p:nvPr/>
          </p:nvSpPr>
          <p:spPr>
            <a:xfrm>
              <a:off x="4278310" y="3603398"/>
              <a:ext cx="234755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000" i="0" dirty="0">
                  <a:solidFill>
                    <a:srgbClr val="000000"/>
                  </a:solidFill>
                  <a:latin typeface="+mn-lt"/>
                </a:rPr>
                <a:t>User devices</a:t>
              </a:r>
              <a:endParaRPr lang="en-CA" sz="2000" i="0" dirty="0">
                <a:latin typeface="+mn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AC6EB1-A38C-0E88-5FE9-FF2B0657E208}"/>
                </a:ext>
              </a:extLst>
            </p:cNvPr>
            <p:cNvSpPr txBox="1"/>
            <p:nvPr/>
          </p:nvSpPr>
          <p:spPr>
            <a:xfrm>
              <a:off x="6886595" y="3295622"/>
              <a:ext cx="19465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0" dirty="0">
                  <a:solidFill>
                    <a:schemeClr val="tx1"/>
                  </a:solidFill>
                  <a:latin typeface="+mn-lt"/>
                </a:rPr>
                <a:t>Dynamic on-device analysis</a:t>
              </a:r>
            </a:p>
          </p:txBody>
        </p:sp>
        <p:pic>
          <p:nvPicPr>
            <p:cNvPr id="9" name="Graphic 8" descr="Smart Phone with solid fill">
              <a:extLst>
                <a:ext uri="{FF2B5EF4-FFF2-40B4-BE49-F238E27FC236}">
                  <a16:creationId xmlns:a16="http://schemas.microsoft.com/office/drawing/2014/main" id="{CD495866-35FA-BDBF-0466-7B0DCF4C8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86241" y="2394208"/>
              <a:ext cx="456256" cy="456256"/>
            </a:xfrm>
            <a:prstGeom prst="rect">
              <a:avLst/>
            </a:prstGeom>
          </p:spPr>
        </p:pic>
        <p:pic>
          <p:nvPicPr>
            <p:cNvPr id="10" name="Graphic 9" descr="Smart Phone with solid fill">
              <a:extLst>
                <a:ext uri="{FF2B5EF4-FFF2-40B4-BE49-F238E27FC236}">
                  <a16:creationId xmlns:a16="http://schemas.microsoft.com/office/drawing/2014/main" id="{D1FF979E-B42E-C85E-D99C-B9FF432B6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88344" y="2021729"/>
              <a:ext cx="456256" cy="456256"/>
            </a:xfrm>
            <a:prstGeom prst="rect">
              <a:avLst/>
            </a:prstGeom>
          </p:spPr>
        </p:pic>
        <p:pic>
          <p:nvPicPr>
            <p:cNvPr id="11" name="Graphic 10" descr="Smart Phone with solid fill">
              <a:extLst>
                <a:ext uri="{FF2B5EF4-FFF2-40B4-BE49-F238E27FC236}">
                  <a16:creationId xmlns:a16="http://schemas.microsoft.com/office/drawing/2014/main" id="{4DA08379-865E-9185-5AC5-F75157694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96908" y="2404185"/>
              <a:ext cx="456256" cy="456256"/>
            </a:xfrm>
            <a:prstGeom prst="rect">
              <a:avLst/>
            </a:prstGeom>
          </p:spPr>
        </p:pic>
        <p:pic>
          <p:nvPicPr>
            <p:cNvPr id="12" name="Graphic 11" descr="Smart Phone with solid fill">
              <a:extLst>
                <a:ext uri="{FF2B5EF4-FFF2-40B4-BE49-F238E27FC236}">
                  <a16:creationId xmlns:a16="http://schemas.microsoft.com/office/drawing/2014/main" id="{437A118F-2E9D-E7C4-FB1D-DD39AFDC5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68780" y="3088181"/>
              <a:ext cx="456256" cy="456256"/>
            </a:xfrm>
            <a:prstGeom prst="rect">
              <a:avLst/>
            </a:prstGeom>
          </p:spPr>
        </p:pic>
        <p:pic>
          <p:nvPicPr>
            <p:cNvPr id="4102" name="Picture 6" descr="Low detail globe Icons PNG - Free PNG and Icons Downloads">
              <a:extLst>
                <a:ext uri="{FF2B5EF4-FFF2-40B4-BE49-F238E27FC236}">
                  <a16:creationId xmlns:a16="http://schemas.microsoft.com/office/drawing/2014/main" id="{E09A4F19-50B3-1892-E28F-C186CF54D3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291" y="2558591"/>
              <a:ext cx="542360" cy="539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ight Arrow 104">
              <a:extLst>
                <a:ext uri="{FF2B5EF4-FFF2-40B4-BE49-F238E27FC236}">
                  <a16:creationId xmlns:a16="http://schemas.microsoft.com/office/drawing/2014/main" id="{79AE3FF9-9B06-5BD7-5130-BB38CA70D935}"/>
                </a:ext>
              </a:extLst>
            </p:cNvPr>
            <p:cNvSpPr/>
            <p:nvPr/>
          </p:nvSpPr>
          <p:spPr>
            <a:xfrm>
              <a:off x="3258668" y="2706494"/>
              <a:ext cx="305325" cy="244144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04">
              <a:extLst>
                <a:ext uri="{FF2B5EF4-FFF2-40B4-BE49-F238E27FC236}">
                  <a16:creationId xmlns:a16="http://schemas.microsoft.com/office/drawing/2014/main" id="{73EB119D-30D1-B8BD-4CF4-5BD263FE301B}"/>
                </a:ext>
              </a:extLst>
            </p:cNvPr>
            <p:cNvSpPr/>
            <p:nvPr/>
          </p:nvSpPr>
          <p:spPr>
            <a:xfrm>
              <a:off x="6874793" y="2689092"/>
              <a:ext cx="305325" cy="244144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ndroid Malware Analysis (white papers)">
              <a:extLst>
                <a:ext uri="{FF2B5EF4-FFF2-40B4-BE49-F238E27FC236}">
                  <a16:creationId xmlns:a16="http://schemas.microsoft.com/office/drawing/2014/main" id="{26CEB227-D97A-1997-5DC1-534F5CB21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112" y="2577741"/>
              <a:ext cx="410172" cy="50164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ight Arrow 104">
              <a:extLst>
                <a:ext uri="{FF2B5EF4-FFF2-40B4-BE49-F238E27FC236}">
                  <a16:creationId xmlns:a16="http://schemas.microsoft.com/office/drawing/2014/main" id="{039870A7-9114-F66E-3F26-320DC39FF7CF}"/>
                </a:ext>
              </a:extLst>
            </p:cNvPr>
            <p:cNvSpPr/>
            <p:nvPr/>
          </p:nvSpPr>
          <p:spPr>
            <a:xfrm>
              <a:off x="4203950" y="2706451"/>
              <a:ext cx="305325" cy="244144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ndroid Malware Analysis (white papers)">
              <a:extLst>
                <a:ext uri="{FF2B5EF4-FFF2-40B4-BE49-F238E27FC236}">
                  <a16:creationId xmlns:a16="http://schemas.microsoft.com/office/drawing/2014/main" id="{11D2F29C-31B8-4E85-7FE7-B76C8F3004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4278" y="3091772"/>
              <a:ext cx="410172" cy="50164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2">
              <a:extLst>
                <a:ext uri="{FF2B5EF4-FFF2-40B4-BE49-F238E27FC236}">
                  <a16:creationId xmlns:a16="http://schemas.microsoft.com/office/drawing/2014/main" id="{086C62B2-436B-FF74-91A9-E77A2C2A84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6715" y="1968267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>
              <a:extLst>
                <a:ext uri="{FF2B5EF4-FFF2-40B4-BE49-F238E27FC236}">
                  <a16:creationId xmlns:a16="http://schemas.microsoft.com/office/drawing/2014/main" id="{72E266E8-C2A3-5BE1-07EA-4FBA7ED8AD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8344" y="1494047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454E6D82-7517-F210-E429-3A5AF0FE5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3157" y="1968267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>
              <a:extLst>
                <a:ext uri="{FF2B5EF4-FFF2-40B4-BE49-F238E27FC236}">
                  <a16:creationId xmlns:a16="http://schemas.microsoft.com/office/drawing/2014/main" id="{5B7D5514-3E61-B50D-4E4A-5486C8F1F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275" y="3091772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0292C3B-9709-02EE-14C4-964E238E5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2" r="18764" b="17477"/>
            <a:stretch/>
          </p:blipFill>
          <p:spPr>
            <a:xfrm>
              <a:off x="7461487" y="2358410"/>
              <a:ext cx="708273" cy="900401"/>
            </a:xfrm>
            <a:prstGeom prst="rect">
              <a:avLst/>
            </a:prstGeom>
          </p:spPr>
        </p:pic>
        <p:sp>
          <p:nvSpPr>
            <p:cNvPr id="25" name="Right Arrow 104">
              <a:extLst>
                <a:ext uri="{FF2B5EF4-FFF2-40B4-BE49-F238E27FC236}">
                  <a16:creationId xmlns:a16="http://schemas.microsoft.com/office/drawing/2014/main" id="{A5242D45-5A21-680F-063A-58CD9A0D68A2}"/>
                </a:ext>
              </a:extLst>
            </p:cNvPr>
            <p:cNvSpPr/>
            <p:nvPr/>
          </p:nvSpPr>
          <p:spPr>
            <a:xfrm>
              <a:off x="8454346" y="2686538"/>
              <a:ext cx="305325" cy="244144"/>
            </a:xfrm>
            <a:prstGeom prst="rightArrow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DCBD2C8-D1AC-586D-C280-412CFE7E62E5}"/>
                </a:ext>
              </a:extLst>
            </p:cNvPr>
            <p:cNvSpPr/>
            <p:nvPr/>
          </p:nvSpPr>
          <p:spPr>
            <a:xfrm>
              <a:off x="8985491" y="2394208"/>
              <a:ext cx="256380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000" i="0" dirty="0">
                  <a:solidFill>
                    <a:srgbClr val="000000"/>
                  </a:solidFill>
                  <a:latin typeface="+mn-lt"/>
                </a:rPr>
                <a:t>Remove from store and user devices</a:t>
              </a:r>
              <a:endParaRPr lang="en-CA" sz="2000" i="0" dirty="0">
                <a:latin typeface="+mn-lt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71E9014-D203-E074-3EBC-6BD603C0A031}"/>
                </a:ext>
              </a:extLst>
            </p:cNvPr>
            <p:cNvGrpSpPr/>
            <p:nvPr/>
          </p:nvGrpSpPr>
          <p:grpSpPr>
            <a:xfrm>
              <a:off x="8814898" y="3493488"/>
              <a:ext cx="783943" cy="648910"/>
              <a:chOff x="4129678" y="4498269"/>
              <a:chExt cx="367998" cy="304611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A8F4BD99-152C-1DDE-7A2F-2D5B57EA4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29678" y="4498269"/>
                <a:ext cx="261910" cy="274419"/>
              </a:xfrm>
              <a:prstGeom prst="rect">
                <a:avLst/>
              </a:prstGeom>
            </p:spPr>
          </p:pic>
          <p:pic>
            <p:nvPicPr>
              <p:cNvPr id="40" name="Picture 14" descr="Android Malware Analysis (white papers)">
                <a:extLst>
                  <a:ext uri="{FF2B5EF4-FFF2-40B4-BE49-F238E27FC236}">
                    <a16:creationId xmlns:a16="http://schemas.microsoft.com/office/drawing/2014/main" id="{D6724177-CCC3-65C0-8ED6-7A386F03E5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7301286">
                <a:off x="4308737" y="4613941"/>
                <a:ext cx="169984" cy="2078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28377A-6B82-01CE-DF24-75CFD171EA12}"/>
              </a:ext>
            </a:extLst>
          </p:cNvPr>
          <p:cNvSpPr txBox="1"/>
          <p:nvPr/>
        </p:nvSpPr>
        <p:spPr>
          <a:xfrm>
            <a:off x="558403" y="4726903"/>
            <a:ext cx="1067174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400" b="1" i="0" dirty="0">
                <a:solidFill>
                  <a:schemeClr val="tx1"/>
                </a:solidFill>
                <a:latin typeface="+mn-lt"/>
              </a:rPr>
              <a:t>Requirements</a:t>
            </a:r>
            <a:r>
              <a:rPr lang="en-US" sz="2400" i="0" dirty="0">
                <a:solidFill>
                  <a:schemeClr val="tx1"/>
                </a:solidFill>
                <a:latin typeface="+mn-lt"/>
              </a:rPr>
              <a:t>:</a:t>
            </a:r>
          </a:p>
          <a:p>
            <a:pPr algn="l">
              <a:spcBef>
                <a:spcPts val="1800"/>
              </a:spcBef>
            </a:pPr>
            <a:r>
              <a:rPr lang="en-US" sz="2400" i="0" dirty="0">
                <a:solidFill>
                  <a:schemeClr val="tx1"/>
                </a:solidFill>
                <a:latin typeface="+mn-lt"/>
              </a:rPr>
              <a:t>1. Efficient: no visible slowdown or battery life degradation</a:t>
            </a:r>
          </a:p>
          <a:p>
            <a:pPr algn="l">
              <a:spcBef>
                <a:spcPts val="600"/>
              </a:spcBef>
            </a:pPr>
            <a:r>
              <a:rPr lang="en-US" sz="2400" i="0" dirty="0">
                <a:solidFill>
                  <a:schemeClr val="tx1"/>
                </a:solidFill>
                <a:latin typeface="+mn-lt"/>
              </a:rPr>
              <a:t>2. Explainable: help the analyst to verify the malicious behavior  </a:t>
            </a:r>
          </a:p>
        </p:txBody>
      </p:sp>
    </p:spTree>
    <p:extLst>
      <p:ext uri="{BB962C8B-B14F-4D97-AF65-F5344CB8AC3E}">
        <p14:creationId xmlns:p14="http://schemas.microsoft.com/office/powerpoint/2010/main" val="1437648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C99A-5866-31AD-EF8C-B33BBF64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0488B-5F8F-CDF9-0551-CF945F275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BFE8-4254-F949-B8F2-F1AB6F20419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6848E-083A-D478-EFE9-676D6586F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9" r="49119"/>
          <a:stretch/>
        </p:blipFill>
        <p:spPr>
          <a:xfrm>
            <a:off x="314960" y="2073243"/>
            <a:ext cx="5240741" cy="4411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4FF2E8-918D-3DAC-080A-C103C963E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80"/>
          <a:stretch/>
        </p:blipFill>
        <p:spPr>
          <a:xfrm>
            <a:off x="6558811" y="2073243"/>
            <a:ext cx="5338549" cy="441123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D8BD643-E851-D955-8971-3573A185A285}"/>
              </a:ext>
            </a:extLst>
          </p:cNvPr>
          <p:cNvSpPr txBox="1">
            <a:spLocks/>
          </p:cNvSpPr>
          <p:nvPr/>
        </p:nvSpPr>
        <p:spPr>
          <a:xfrm>
            <a:off x="173736" y="155448"/>
            <a:ext cx="11637264" cy="132588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1" i="1" kern="1200">
                <a:solidFill>
                  <a:schemeClr val="tx2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>
                <a:solidFill>
                  <a:srgbClr val="00008F"/>
                </a:solidFill>
              </a:rPr>
              <a:t>Our Path-Aware Dynamic Taint Analysis for Android</a:t>
            </a:r>
            <a:endParaRPr lang="en-US" dirty="0">
              <a:solidFill>
                <a:srgbClr val="00008F"/>
              </a:solidFill>
            </a:endParaRPr>
          </a:p>
        </p:txBody>
      </p:sp>
      <p:sp>
        <p:nvSpPr>
          <p:cNvPr id="9" name="Right Arrow 104">
            <a:extLst>
              <a:ext uri="{FF2B5EF4-FFF2-40B4-BE49-F238E27FC236}">
                <a16:creationId xmlns:a16="http://schemas.microsoft.com/office/drawing/2014/main" id="{A34A7392-BF6A-1668-392D-84774980F2A7}"/>
              </a:ext>
            </a:extLst>
          </p:cNvPr>
          <p:cNvSpPr/>
          <p:nvPr/>
        </p:nvSpPr>
        <p:spPr>
          <a:xfrm>
            <a:off x="5755315" y="3955854"/>
            <a:ext cx="681369" cy="646008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010A0166-B842-D24B-6716-0E3CB9D8FE33}"/>
              </a:ext>
            </a:extLst>
          </p:cNvPr>
          <p:cNvSpPr/>
          <p:nvPr/>
        </p:nvSpPr>
        <p:spPr>
          <a:xfrm>
            <a:off x="4468184" y="1385689"/>
            <a:ext cx="2419287" cy="783193"/>
          </a:xfrm>
          <a:prstGeom prst="wedgeRoundRectCallout">
            <a:avLst>
              <a:gd name="adj1" fmla="val -94100"/>
              <a:gd name="adj2" fmla="val 132435"/>
              <a:gd name="adj3" fmla="val 16667"/>
            </a:avLst>
          </a:prstGeom>
          <a:ln w="22225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i="0" noProof="1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Taint marking </a:t>
            </a:r>
            <a:br>
              <a:rPr lang="en-US" sz="2000" i="0" noProof="1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</a:br>
            <a:r>
              <a:rPr lang="en-US" sz="2000" i="0" noProof="1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(one bit per taint)</a:t>
            </a:r>
          </a:p>
        </p:txBody>
      </p:sp>
      <p:pic>
        <p:nvPicPr>
          <p:cNvPr id="3" name="Graphic 2" descr="Lights On with solid fill">
            <a:extLst>
              <a:ext uri="{FF2B5EF4-FFF2-40B4-BE49-F238E27FC236}">
                <a16:creationId xmlns:a16="http://schemas.microsoft.com/office/drawing/2014/main" id="{1C667F51-34A0-563A-EFAB-A2A2F9459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1006" y="1481328"/>
            <a:ext cx="974848" cy="9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05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C99A-5866-31AD-EF8C-B33BBF64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0488B-5F8F-CDF9-0551-CF945F275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BFE8-4254-F949-B8F2-F1AB6F20419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6848E-083A-D478-EFE9-676D6586F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9" r="49119"/>
          <a:stretch/>
        </p:blipFill>
        <p:spPr>
          <a:xfrm>
            <a:off x="314960" y="2073243"/>
            <a:ext cx="5240741" cy="4411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4FF2E8-918D-3DAC-080A-C103C963E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80"/>
          <a:stretch/>
        </p:blipFill>
        <p:spPr>
          <a:xfrm>
            <a:off x="6558811" y="2073243"/>
            <a:ext cx="5338549" cy="441123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D8BD643-E851-D955-8971-3573A185A285}"/>
              </a:ext>
            </a:extLst>
          </p:cNvPr>
          <p:cNvSpPr txBox="1">
            <a:spLocks/>
          </p:cNvSpPr>
          <p:nvPr/>
        </p:nvSpPr>
        <p:spPr>
          <a:xfrm>
            <a:off x="173736" y="155448"/>
            <a:ext cx="11637264" cy="132588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1" i="1" kern="1200">
                <a:solidFill>
                  <a:schemeClr val="tx2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>
                <a:solidFill>
                  <a:srgbClr val="00008F"/>
                </a:solidFill>
              </a:rPr>
              <a:t>Our Path-Aware Dynamic Taint Analysis for Android</a:t>
            </a:r>
            <a:endParaRPr lang="en-US" dirty="0">
              <a:solidFill>
                <a:srgbClr val="00008F"/>
              </a:solidFill>
            </a:endParaRPr>
          </a:p>
        </p:txBody>
      </p:sp>
      <p:sp>
        <p:nvSpPr>
          <p:cNvPr id="9" name="Right Arrow 104">
            <a:extLst>
              <a:ext uri="{FF2B5EF4-FFF2-40B4-BE49-F238E27FC236}">
                <a16:creationId xmlns:a16="http://schemas.microsoft.com/office/drawing/2014/main" id="{A34A7392-BF6A-1668-392D-84774980F2A7}"/>
              </a:ext>
            </a:extLst>
          </p:cNvPr>
          <p:cNvSpPr/>
          <p:nvPr/>
        </p:nvSpPr>
        <p:spPr>
          <a:xfrm>
            <a:off x="5755315" y="3955854"/>
            <a:ext cx="681369" cy="646008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010A0166-B842-D24B-6716-0E3CB9D8FE33}"/>
              </a:ext>
            </a:extLst>
          </p:cNvPr>
          <p:cNvSpPr/>
          <p:nvPr/>
        </p:nvSpPr>
        <p:spPr>
          <a:xfrm>
            <a:off x="3889612" y="1385689"/>
            <a:ext cx="2997859" cy="783193"/>
          </a:xfrm>
          <a:prstGeom prst="wedgeRoundRectCallout">
            <a:avLst>
              <a:gd name="adj1" fmla="val 130985"/>
              <a:gd name="adj2" fmla="val 128950"/>
              <a:gd name="adj3" fmla="val 16667"/>
            </a:avLst>
          </a:prstGeom>
          <a:ln w="22225">
            <a:solidFill>
              <a:schemeClr val="accent6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i="0" noProof="1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Taint marking </a:t>
            </a:r>
            <a:br>
              <a:rPr lang="en-US" sz="2000" i="0" noProof="1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</a:br>
            <a:r>
              <a:rPr lang="en-US" sz="2000" i="0" noProof="1">
                <a:solidFill>
                  <a:schemeClr val="tx1"/>
                </a:solidFill>
                <a:latin typeface="Cambria" panose="02040503050406030204" pitchFamily="18" charset="0"/>
                <a:cs typeface="Calibri" panose="020F0502020204030204" pitchFamily="34" charset="0"/>
              </a:rPr>
              <a:t>(one object per taint)</a:t>
            </a:r>
          </a:p>
        </p:txBody>
      </p:sp>
      <p:pic>
        <p:nvPicPr>
          <p:cNvPr id="3" name="Graphic 2" descr="Lights On with solid fill">
            <a:extLst>
              <a:ext uri="{FF2B5EF4-FFF2-40B4-BE49-F238E27FC236}">
                <a16:creationId xmlns:a16="http://schemas.microsoft.com/office/drawing/2014/main" id="{44A8566D-D482-38A8-1488-0CF83FD27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1006" y="1481328"/>
            <a:ext cx="974848" cy="9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D1039-6EC8-FD94-F616-8CE7E7A1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DA2CF-441D-0B65-1850-9F60D5B31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Points</a:t>
            </a:r>
          </a:p>
          <a:p>
            <a:pPr lvl="1"/>
            <a:r>
              <a:rPr lang="en-US" sz="2200" dirty="0"/>
              <a:t>More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4412F-776A-BD6C-98CE-BFEBD98C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BFE8-4254-F949-B8F2-F1AB6F20419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6261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C99A-5866-31AD-EF8C-B33BBF64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0488B-5F8F-CDF9-0551-CF945F275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BFE8-4254-F949-B8F2-F1AB6F20419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4FF2E8-918D-3DAC-080A-C103C963E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80"/>
          <a:stretch/>
        </p:blipFill>
        <p:spPr>
          <a:xfrm>
            <a:off x="6558811" y="2073243"/>
            <a:ext cx="5338549" cy="441123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D8BD643-E851-D955-8971-3573A185A285}"/>
              </a:ext>
            </a:extLst>
          </p:cNvPr>
          <p:cNvSpPr txBox="1">
            <a:spLocks/>
          </p:cNvSpPr>
          <p:nvPr/>
        </p:nvSpPr>
        <p:spPr>
          <a:xfrm>
            <a:off x="173736" y="155448"/>
            <a:ext cx="11637264" cy="132588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1" i="1" kern="1200">
                <a:solidFill>
                  <a:schemeClr val="tx2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>
                <a:solidFill>
                  <a:srgbClr val="00008F"/>
                </a:solidFill>
              </a:rPr>
              <a:t>Our Path-Aware Dynamic Taint Analysis for Android</a:t>
            </a:r>
            <a:endParaRPr lang="en-US" dirty="0">
              <a:solidFill>
                <a:srgbClr val="00008F"/>
              </a:solidFill>
            </a:endParaRPr>
          </a:p>
        </p:txBody>
      </p:sp>
      <p:pic>
        <p:nvPicPr>
          <p:cNvPr id="3" name="Graphic 2" descr="Lights On with solid fill">
            <a:extLst>
              <a:ext uri="{FF2B5EF4-FFF2-40B4-BE49-F238E27FC236}">
                <a16:creationId xmlns:a16="http://schemas.microsoft.com/office/drawing/2014/main" id="{44A8566D-D482-38A8-1488-0CF83FD27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1006" y="1481328"/>
            <a:ext cx="974848" cy="97484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83743E0-F12E-2678-EB15-E32C3BBF687C}"/>
              </a:ext>
            </a:extLst>
          </p:cNvPr>
          <p:cNvGrpSpPr/>
          <p:nvPr/>
        </p:nvGrpSpPr>
        <p:grpSpPr>
          <a:xfrm>
            <a:off x="428529" y="1597004"/>
            <a:ext cx="5563839" cy="3462633"/>
            <a:chOff x="4834496" y="1438314"/>
            <a:chExt cx="7594923" cy="472666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690A53-FC1B-E57E-4363-1B3AF1E31945}"/>
                </a:ext>
              </a:extLst>
            </p:cNvPr>
            <p:cNvSpPr/>
            <p:nvPr/>
          </p:nvSpPr>
          <p:spPr>
            <a:xfrm>
              <a:off x="4834498" y="1819995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#4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4FFF411-05E1-EB84-CF46-C5446432629A}"/>
                </a:ext>
              </a:extLst>
            </p:cNvPr>
            <p:cNvSpPr/>
            <p:nvPr/>
          </p:nvSpPr>
          <p:spPr>
            <a:xfrm>
              <a:off x="4834498" y="1438314"/>
              <a:ext cx="1432875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input1</a:t>
              </a:r>
              <a:r>
                <a:rPr lang="en-US" sz="1400" i="0" baseline="30000" dirty="0">
                  <a:solidFill>
                    <a:schemeClr val="tx1"/>
                  </a:solidFill>
                  <a:latin typeface="Courier" pitchFamily="2" charset="0"/>
                </a:rPr>
                <a:t>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3E0C9E-1D98-02E3-38C9-C1153DADA575}"/>
                </a:ext>
              </a:extLst>
            </p:cNvPr>
            <p:cNvSpPr/>
            <p:nvPr/>
          </p:nvSpPr>
          <p:spPr>
            <a:xfrm>
              <a:off x="4834498" y="2145814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B3E76A-1FDF-61D8-C32E-1A3741395844}"/>
                </a:ext>
              </a:extLst>
            </p:cNvPr>
            <p:cNvSpPr/>
            <p:nvPr/>
          </p:nvSpPr>
          <p:spPr>
            <a:xfrm>
              <a:off x="4834498" y="2471635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B18D8A-F292-3FCF-FCA3-D92E84159737}"/>
                </a:ext>
              </a:extLst>
            </p:cNvPr>
            <p:cNvSpPr/>
            <p:nvPr/>
          </p:nvSpPr>
          <p:spPr>
            <a:xfrm>
              <a:off x="4834497" y="3478220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#5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53EF40-4A7F-A24F-A3A4-DD2F43E00C3E}"/>
                </a:ext>
              </a:extLst>
            </p:cNvPr>
            <p:cNvSpPr/>
            <p:nvPr/>
          </p:nvSpPr>
          <p:spPr>
            <a:xfrm>
              <a:off x="4834497" y="3096539"/>
              <a:ext cx="1432875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input2</a:t>
              </a:r>
              <a:r>
                <a:rPr lang="en-US" sz="1400" i="0" baseline="30000" dirty="0">
                  <a:solidFill>
                    <a:schemeClr val="tx1"/>
                  </a:solidFill>
                  <a:latin typeface="Courier" pitchFamily="2" charset="0"/>
                </a:rPr>
                <a:t>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443D7E5-64CE-F866-E901-CEC5BE62D6E8}"/>
                </a:ext>
              </a:extLst>
            </p:cNvPr>
            <p:cNvSpPr/>
            <p:nvPr/>
          </p:nvSpPr>
          <p:spPr>
            <a:xfrm>
              <a:off x="4834497" y="3804039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814DFB-8DB1-7AF4-0959-EDEFF3DBAED9}"/>
                </a:ext>
              </a:extLst>
            </p:cNvPr>
            <p:cNvSpPr/>
            <p:nvPr/>
          </p:nvSpPr>
          <p:spPr>
            <a:xfrm>
              <a:off x="4834497" y="4129860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7CE6A1A-D535-CADF-4341-6C2C017CD366}"/>
                </a:ext>
              </a:extLst>
            </p:cNvPr>
            <p:cNvSpPr/>
            <p:nvPr/>
          </p:nvSpPr>
          <p:spPr>
            <a:xfrm>
              <a:off x="4834496" y="5187522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#6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2E9BD-0045-1069-68F6-52763D0E3C66}"/>
                </a:ext>
              </a:extLst>
            </p:cNvPr>
            <p:cNvSpPr/>
            <p:nvPr/>
          </p:nvSpPr>
          <p:spPr>
            <a:xfrm>
              <a:off x="4834496" y="4805841"/>
              <a:ext cx="1432875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 err="1">
                  <a:solidFill>
                    <a:schemeClr val="tx1"/>
                  </a:solidFill>
                  <a:latin typeface="Courier" pitchFamily="2" charset="0"/>
                </a:rPr>
                <a:t>loc</a:t>
              </a:r>
              <a:r>
                <a:rPr lang="en-US" sz="14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14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3E7962-8703-5914-BEBD-0BF4F8E7354E}"/>
                </a:ext>
              </a:extLst>
            </p:cNvPr>
            <p:cNvSpPr/>
            <p:nvPr/>
          </p:nvSpPr>
          <p:spPr>
            <a:xfrm>
              <a:off x="4834496" y="5513341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ECA83E-C623-220C-BAD6-3DC1A77AE9DC}"/>
                </a:ext>
              </a:extLst>
            </p:cNvPr>
            <p:cNvSpPr/>
            <p:nvPr/>
          </p:nvSpPr>
          <p:spPr>
            <a:xfrm>
              <a:off x="4834496" y="5839162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E56D3B-5906-DCF5-B3CA-691BE7D67FB6}"/>
                </a:ext>
              </a:extLst>
            </p:cNvPr>
            <p:cNvSpPr/>
            <p:nvPr/>
          </p:nvSpPr>
          <p:spPr>
            <a:xfrm>
              <a:off x="6766809" y="1819995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#7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D5B5A9-2488-2685-5CC4-5B1B9D414E1A}"/>
                </a:ext>
              </a:extLst>
            </p:cNvPr>
            <p:cNvSpPr/>
            <p:nvPr/>
          </p:nvSpPr>
          <p:spPr>
            <a:xfrm>
              <a:off x="6766809" y="1438314"/>
              <a:ext cx="1432875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 err="1">
                  <a:solidFill>
                    <a:schemeClr val="tx1"/>
                  </a:solidFill>
                  <a:latin typeface="Courier" pitchFamily="2" charset="0"/>
                </a:rPr>
                <a:t>size</a:t>
              </a:r>
              <a:r>
                <a:rPr lang="en-US" sz="14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14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08FE1F-A7EC-5213-789C-BFEDA248989C}"/>
                </a:ext>
              </a:extLst>
            </p:cNvPr>
            <p:cNvSpPr/>
            <p:nvPr/>
          </p:nvSpPr>
          <p:spPr>
            <a:xfrm>
              <a:off x="6766809" y="2145814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36B296B-9A08-C35A-9714-A68D624A2632}"/>
                </a:ext>
              </a:extLst>
            </p:cNvPr>
            <p:cNvSpPr/>
            <p:nvPr/>
          </p:nvSpPr>
          <p:spPr>
            <a:xfrm>
              <a:off x="6766809" y="2471635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13629A9A-596E-A2B7-E013-DD6D2C00AAB5}"/>
                </a:ext>
              </a:extLst>
            </p:cNvPr>
            <p:cNvCxnSpPr>
              <a:cxnSpLocks/>
              <a:stCxn id="25" idx="1"/>
              <a:endCxn id="10" idx="3"/>
            </p:cNvCxnSpPr>
            <p:nvPr/>
          </p:nvCxnSpPr>
          <p:spPr>
            <a:xfrm rot="10800000">
              <a:off x="6267373" y="1982907"/>
              <a:ext cx="499437" cy="325819"/>
            </a:xfrm>
            <a:prstGeom prst="bentConnector3">
              <a:avLst>
                <a:gd name="adj1" fmla="val 50000"/>
              </a:avLst>
            </a:prstGeom>
            <a:ln w="381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163EDE-DB3D-D80C-6C2E-EF29B19DBD30}"/>
                </a:ext>
              </a:extLst>
            </p:cNvPr>
            <p:cNvSpPr/>
            <p:nvPr/>
          </p:nvSpPr>
          <p:spPr>
            <a:xfrm>
              <a:off x="6766809" y="5187522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#8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7B5CFA3-6E09-96C2-0229-53A91DC1D777}"/>
                </a:ext>
              </a:extLst>
            </p:cNvPr>
            <p:cNvSpPr/>
            <p:nvPr/>
          </p:nvSpPr>
          <p:spPr>
            <a:xfrm>
              <a:off x="6766809" y="4805841"/>
              <a:ext cx="1432875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 err="1">
                  <a:solidFill>
                    <a:schemeClr val="tx1"/>
                  </a:solidFill>
                  <a:latin typeface="Courier" pitchFamily="2" charset="0"/>
                </a:rPr>
                <a:t>lang</a:t>
              </a:r>
              <a:r>
                <a:rPr lang="en-US" sz="14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14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17C4E3A-4A21-927B-B8A4-FAC6B10EB1E6}"/>
                </a:ext>
              </a:extLst>
            </p:cNvPr>
            <p:cNvSpPr/>
            <p:nvPr/>
          </p:nvSpPr>
          <p:spPr>
            <a:xfrm>
              <a:off x="6766809" y="5513341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482C5B-4019-327D-DA4D-DF8A6E41489E}"/>
                </a:ext>
              </a:extLst>
            </p:cNvPr>
            <p:cNvSpPr/>
            <p:nvPr/>
          </p:nvSpPr>
          <p:spPr>
            <a:xfrm>
              <a:off x="6766809" y="5839162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2A06F0B8-E92F-02B7-BC3A-4AAB0B6F2A7F}"/>
                </a:ext>
              </a:extLst>
            </p:cNvPr>
            <p:cNvCxnSpPr>
              <a:cxnSpLocks/>
              <a:stCxn id="30" idx="1"/>
              <a:endCxn id="19" idx="3"/>
            </p:cNvCxnSpPr>
            <p:nvPr/>
          </p:nvCxnSpPr>
          <p:spPr>
            <a:xfrm rot="10800000">
              <a:off x="6267371" y="5350434"/>
              <a:ext cx="499439" cy="325819"/>
            </a:xfrm>
            <a:prstGeom prst="bentConnector3">
              <a:avLst>
                <a:gd name="adj1" fmla="val 50000"/>
              </a:avLst>
            </a:prstGeom>
            <a:ln w="381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81E29DA-5F3C-8871-CAA3-A2C420DC2021}"/>
                </a:ext>
              </a:extLst>
            </p:cNvPr>
            <p:cNvSpPr/>
            <p:nvPr/>
          </p:nvSpPr>
          <p:spPr>
            <a:xfrm>
              <a:off x="6766809" y="3478719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#9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609D3BB-2F9B-F889-A7B9-CC393B34B317}"/>
                </a:ext>
              </a:extLst>
            </p:cNvPr>
            <p:cNvSpPr/>
            <p:nvPr/>
          </p:nvSpPr>
          <p:spPr>
            <a:xfrm>
              <a:off x="6766809" y="3097038"/>
              <a:ext cx="1432875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 err="1">
                  <a:solidFill>
                    <a:schemeClr val="tx1"/>
                  </a:solidFill>
                  <a:latin typeface="Courier" pitchFamily="2" charset="0"/>
                </a:rPr>
                <a:t>data</a:t>
              </a:r>
              <a:r>
                <a:rPr lang="en-US" sz="14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14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E3B1DE6-6277-9916-633C-C77D781434FA}"/>
                </a:ext>
              </a:extLst>
            </p:cNvPr>
            <p:cNvSpPr/>
            <p:nvPr/>
          </p:nvSpPr>
          <p:spPr>
            <a:xfrm>
              <a:off x="6766809" y="3804538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125C1D1-C5B0-049C-A77A-6F2F25B644A4}"/>
                </a:ext>
              </a:extLst>
            </p:cNvPr>
            <p:cNvSpPr/>
            <p:nvPr/>
          </p:nvSpPr>
          <p:spPr>
            <a:xfrm>
              <a:off x="6766809" y="4130359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4C20849C-632D-FA47-FACE-A45BAF86467A}"/>
                </a:ext>
              </a:extLst>
            </p:cNvPr>
            <p:cNvCxnSpPr>
              <a:cxnSpLocks/>
              <a:stCxn id="35" idx="1"/>
              <a:endCxn id="23" idx="3"/>
            </p:cNvCxnSpPr>
            <p:nvPr/>
          </p:nvCxnSpPr>
          <p:spPr>
            <a:xfrm rot="10800000" flipH="1">
              <a:off x="6766809" y="1982907"/>
              <a:ext cx="1432874" cy="1984543"/>
            </a:xfrm>
            <a:prstGeom prst="bentConnector5">
              <a:avLst>
                <a:gd name="adj1" fmla="val -15954"/>
                <a:gd name="adj2" fmla="val 51347"/>
                <a:gd name="adj3" fmla="val 115954"/>
              </a:avLst>
            </a:prstGeom>
            <a:ln w="381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1EA9923C-B909-3731-4E6D-CEA7FB15B844}"/>
                </a:ext>
              </a:extLst>
            </p:cNvPr>
            <p:cNvCxnSpPr>
              <a:cxnSpLocks/>
              <a:stCxn id="36" idx="1"/>
              <a:endCxn id="28" idx="3"/>
            </p:cNvCxnSpPr>
            <p:nvPr/>
          </p:nvCxnSpPr>
          <p:spPr>
            <a:xfrm rot="10800000" flipH="1" flipV="1">
              <a:off x="6766809" y="4293269"/>
              <a:ext cx="1432874" cy="1057163"/>
            </a:xfrm>
            <a:prstGeom prst="bentConnector5">
              <a:avLst>
                <a:gd name="adj1" fmla="val -15954"/>
                <a:gd name="adj2" fmla="val 32296"/>
                <a:gd name="adj3" fmla="val 115954"/>
              </a:avLst>
            </a:prstGeom>
            <a:ln w="381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6332CE4-2CBE-BC11-CD49-D9EF83D5E413}"/>
                </a:ext>
              </a:extLst>
            </p:cNvPr>
            <p:cNvSpPr/>
            <p:nvPr/>
          </p:nvSpPr>
          <p:spPr>
            <a:xfrm>
              <a:off x="8881679" y="2826578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#10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1E5A516-37F7-F515-BC34-3E8E835BF9C3}"/>
                </a:ext>
              </a:extLst>
            </p:cNvPr>
            <p:cNvSpPr/>
            <p:nvPr/>
          </p:nvSpPr>
          <p:spPr>
            <a:xfrm>
              <a:off x="8881679" y="2444897"/>
              <a:ext cx="1432875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 err="1">
                  <a:solidFill>
                    <a:schemeClr val="tx1"/>
                  </a:solidFill>
                  <a:latin typeface="Courier" pitchFamily="2" charset="0"/>
                </a:rPr>
                <a:t>data</a:t>
              </a:r>
              <a:r>
                <a:rPr lang="en-US" sz="14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14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0DBB65F-96AD-CB2D-8BE3-C15A7AB3F361}"/>
                </a:ext>
              </a:extLst>
            </p:cNvPr>
            <p:cNvSpPr/>
            <p:nvPr/>
          </p:nvSpPr>
          <p:spPr>
            <a:xfrm>
              <a:off x="8881679" y="3152397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EAA5529-617A-3242-18B1-ABFD3F7D5ED6}"/>
                </a:ext>
              </a:extLst>
            </p:cNvPr>
            <p:cNvSpPr/>
            <p:nvPr/>
          </p:nvSpPr>
          <p:spPr>
            <a:xfrm>
              <a:off x="8881679" y="3478218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97A81515-E39C-D4EC-2EED-66770489344C}"/>
                </a:ext>
              </a:extLst>
            </p:cNvPr>
            <p:cNvCxnSpPr>
              <a:cxnSpLocks/>
              <a:stCxn id="41" idx="1"/>
              <a:endCxn id="33" idx="3"/>
            </p:cNvCxnSpPr>
            <p:nvPr/>
          </p:nvCxnSpPr>
          <p:spPr>
            <a:xfrm rot="10800000" flipV="1">
              <a:off x="8199683" y="3315308"/>
              <a:ext cx="681996" cy="326322"/>
            </a:xfrm>
            <a:prstGeom prst="bentConnector3">
              <a:avLst>
                <a:gd name="adj1" fmla="val 50000"/>
              </a:avLst>
            </a:prstGeom>
            <a:ln w="381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C24506D-FF52-6473-65B8-D71FEEB60B95}"/>
                </a:ext>
              </a:extLst>
            </p:cNvPr>
            <p:cNvSpPr/>
            <p:nvPr/>
          </p:nvSpPr>
          <p:spPr>
            <a:xfrm>
              <a:off x="8881678" y="4829976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#15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15553B1-CB12-0603-0338-510F90E2D0A7}"/>
                </a:ext>
              </a:extLst>
            </p:cNvPr>
            <p:cNvSpPr/>
            <p:nvPr/>
          </p:nvSpPr>
          <p:spPr>
            <a:xfrm>
              <a:off x="8881678" y="4448295"/>
              <a:ext cx="1432875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 err="1">
                  <a:solidFill>
                    <a:schemeClr val="tx1"/>
                  </a:solidFill>
                  <a:latin typeface="Courier" pitchFamily="2" charset="0"/>
                </a:rPr>
                <a:t>this.info</a:t>
              </a:r>
              <a:r>
                <a:rPr lang="en-US" sz="14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14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87CF21-E3DF-8916-4007-454B6C25FF66}"/>
                </a:ext>
              </a:extLst>
            </p:cNvPr>
            <p:cNvSpPr/>
            <p:nvPr/>
          </p:nvSpPr>
          <p:spPr>
            <a:xfrm>
              <a:off x="8881678" y="5155795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14A46B-7ED7-3190-C8F5-728E7BD6110A}"/>
                </a:ext>
              </a:extLst>
            </p:cNvPr>
            <p:cNvSpPr/>
            <p:nvPr/>
          </p:nvSpPr>
          <p:spPr>
            <a:xfrm>
              <a:off x="8881678" y="5481616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1DBB13E9-DE07-AC54-C8F8-C3912FFD353B}"/>
                </a:ext>
              </a:extLst>
            </p:cNvPr>
            <p:cNvCxnSpPr>
              <a:cxnSpLocks/>
              <a:stCxn id="46" idx="1"/>
              <a:endCxn id="39" idx="3"/>
            </p:cNvCxnSpPr>
            <p:nvPr/>
          </p:nvCxnSpPr>
          <p:spPr>
            <a:xfrm rot="10800000" flipH="1">
              <a:off x="8881677" y="2989490"/>
              <a:ext cx="1432875" cy="2329217"/>
            </a:xfrm>
            <a:prstGeom prst="bentConnector5">
              <a:avLst>
                <a:gd name="adj1" fmla="val -15954"/>
                <a:gd name="adj2" fmla="val 50000"/>
                <a:gd name="adj3" fmla="val 115954"/>
              </a:avLst>
            </a:prstGeom>
            <a:ln w="381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E1197AC-DCA0-1389-6C54-6BC80DC22144}"/>
                </a:ext>
              </a:extLst>
            </p:cNvPr>
            <p:cNvSpPr/>
            <p:nvPr/>
          </p:nvSpPr>
          <p:spPr>
            <a:xfrm>
              <a:off x="10996544" y="4829976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#18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791D9A2-875C-275C-BACD-57122F1689A7}"/>
                </a:ext>
              </a:extLst>
            </p:cNvPr>
            <p:cNvSpPr/>
            <p:nvPr/>
          </p:nvSpPr>
          <p:spPr>
            <a:xfrm>
              <a:off x="10996544" y="4448295"/>
              <a:ext cx="1432875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 err="1">
                  <a:solidFill>
                    <a:schemeClr val="tx1"/>
                  </a:solidFill>
                  <a:latin typeface="Courier" pitchFamily="2" charset="0"/>
                </a:rPr>
                <a:t>val</a:t>
              </a:r>
              <a:r>
                <a:rPr lang="en-US" sz="14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14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573A023-E830-3580-9A2D-4A357FC17551}"/>
                </a:ext>
              </a:extLst>
            </p:cNvPr>
            <p:cNvSpPr/>
            <p:nvPr/>
          </p:nvSpPr>
          <p:spPr>
            <a:xfrm>
              <a:off x="10996544" y="5155795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6FA03BE-B5A7-0988-5817-423C3CA27F46}"/>
                </a:ext>
              </a:extLst>
            </p:cNvPr>
            <p:cNvSpPr/>
            <p:nvPr/>
          </p:nvSpPr>
          <p:spPr>
            <a:xfrm>
              <a:off x="10996544" y="5481616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B331BE4F-0DF0-5311-C9E4-6E3A1439DE31}"/>
                </a:ext>
              </a:extLst>
            </p:cNvPr>
            <p:cNvCxnSpPr>
              <a:cxnSpLocks/>
              <a:stCxn id="51" idx="1"/>
              <a:endCxn id="44" idx="3"/>
            </p:cNvCxnSpPr>
            <p:nvPr/>
          </p:nvCxnSpPr>
          <p:spPr>
            <a:xfrm rot="10800000">
              <a:off x="10314552" y="4992888"/>
              <a:ext cx="681992" cy="325819"/>
            </a:xfrm>
            <a:prstGeom prst="bentConnector3">
              <a:avLst>
                <a:gd name="adj1" fmla="val 50000"/>
              </a:avLst>
            </a:prstGeom>
            <a:ln w="381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CF05CF8-EF7B-90DB-728F-5FD75201F257}"/>
                </a:ext>
              </a:extLst>
            </p:cNvPr>
            <p:cNvSpPr/>
            <p:nvPr/>
          </p:nvSpPr>
          <p:spPr>
            <a:xfrm>
              <a:off x="10996544" y="2826578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#22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3074801-39C0-DA95-079D-A75344DBADCA}"/>
                </a:ext>
              </a:extLst>
            </p:cNvPr>
            <p:cNvSpPr/>
            <p:nvPr/>
          </p:nvSpPr>
          <p:spPr>
            <a:xfrm>
              <a:off x="10996544" y="2444897"/>
              <a:ext cx="1432875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 err="1">
                  <a:solidFill>
                    <a:schemeClr val="tx1"/>
                  </a:solidFill>
                  <a:latin typeface="Courier" pitchFamily="2" charset="0"/>
                </a:rPr>
                <a:t>data</a:t>
              </a:r>
              <a:r>
                <a:rPr lang="en-US" sz="14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14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838A87D-18CD-E303-EC0C-C9EB733EBA6E}"/>
                </a:ext>
              </a:extLst>
            </p:cNvPr>
            <p:cNvSpPr/>
            <p:nvPr/>
          </p:nvSpPr>
          <p:spPr>
            <a:xfrm>
              <a:off x="10996544" y="3152397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7B1F9A2-FD63-2C11-5563-62A17FB3D358}"/>
                </a:ext>
              </a:extLst>
            </p:cNvPr>
            <p:cNvSpPr/>
            <p:nvPr/>
          </p:nvSpPr>
          <p:spPr>
            <a:xfrm>
              <a:off x="10996544" y="3478218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cxnSp>
          <p:nvCxnSpPr>
            <p:cNvPr id="58" name="Elbow Connector 57">
              <a:extLst>
                <a:ext uri="{FF2B5EF4-FFF2-40B4-BE49-F238E27FC236}">
                  <a16:creationId xmlns:a16="http://schemas.microsoft.com/office/drawing/2014/main" id="{6FEB6340-2473-F2FC-CA2F-27E932EB475A}"/>
                </a:ext>
              </a:extLst>
            </p:cNvPr>
            <p:cNvCxnSpPr>
              <a:cxnSpLocks/>
              <a:stCxn id="56" idx="1"/>
              <a:endCxn id="49" idx="1"/>
            </p:cNvCxnSpPr>
            <p:nvPr/>
          </p:nvCxnSpPr>
          <p:spPr>
            <a:xfrm rot="10800000" flipV="1">
              <a:off x="10996544" y="3315307"/>
              <a:ext cx="12700" cy="1677579"/>
            </a:xfrm>
            <a:prstGeom prst="bentConnector3">
              <a:avLst>
                <a:gd name="adj1" fmla="val 1800000"/>
              </a:avLst>
            </a:prstGeom>
            <a:ln w="381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441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C99A-5866-31AD-EF8C-B33BBF64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0488B-5F8F-CDF9-0551-CF945F275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BFE8-4254-F949-B8F2-F1AB6F20419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4FF2E8-918D-3DAC-080A-C103C963EB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80"/>
          <a:stretch/>
        </p:blipFill>
        <p:spPr>
          <a:xfrm>
            <a:off x="6558811" y="2073243"/>
            <a:ext cx="5338549" cy="441123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D8BD643-E851-D955-8971-3573A185A285}"/>
              </a:ext>
            </a:extLst>
          </p:cNvPr>
          <p:cNvSpPr txBox="1">
            <a:spLocks/>
          </p:cNvSpPr>
          <p:nvPr/>
        </p:nvSpPr>
        <p:spPr>
          <a:xfrm>
            <a:off x="173736" y="155448"/>
            <a:ext cx="11637264" cy="132588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1" i="1" kern="1200">
                <a:solidFill>
                  <a:schemeClr val="tx2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>
                <a:solidFill>
                  <a:srgbClr val="00008F"/>
                </a:solidFill>
              </a:rPr>
              <a:t>Our Path-Aware Dynamic Taint Analysis for Android</a:t>
            </a:r>
            <a:endParaRPr lang="en-US" dirty="0">
              <a:solidFill>
                <a:srgbClr val="00008F"/>
              </a:solidFill>
            </a:endParaRPr>
          </a:p>
        </p:txBody>
      </p:sp>
      <p:pic>
        <p:nvPicPr>
          <p:cNvPr id="3" name="Graphic 2" descr="Lights On with solid fill">
            <a:extLst>
              <a:ext uri="{FF2B5EF4-FFF2-40B4-BE49-F238E27FC236}">
                <a16:creationId xmlns:a16="http://schemas.microsoft.com/office/drawing/2014/main" id="{44A8566D-D482-38A8-1488-0CF83FD27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1006" y="1481328"/>
            <a:ext cx="974848" cy="97484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83743E0-F12E-2678-EB15-E32C3BBF687C}"/>
              </a:ext>
            </a:extLst>
          </p:cNvPr>
          <p:cNvGrpSpPr/>
          <p:nvPr/>
        </p:nvGrpSpPr>
        <p:grpSpPr>
          <a:xfrm>
            <a:off x="428529" y="1597004"/>
            <a:ext cx="5563839" cy="3462633"/>
            <a:chOff x="4834496" y="1438314"/>
            <a:chExt cx="7594923" cy="472666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690A53-FC1B-E57E-4363-1B3AF1E31945}"/>
                </a:ext>
              </a:extLst>
            </p:cNvPr>
            <p:cNvSpPr/>
            <p:nvPr/>
          </p:nvSpPr>
          <p:spPr>
            <a:xfrm>
              <a:off x="4834498" y="1819995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#4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4FFF411-05E1-EB84-CF46-C5446432629A}"/>
                </a:ext>
              </a:extLst>
            </p:cNvPr>
            <p:cNvSpPr/>
            <p:nvPr/>
          </p:nvSpPr>
          <p:spPr>
            <a:xfrm>
              <a:off x="4834498" y="1438314"/>
              <a:ext cx="1432875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input1</a:t>
              </a:r>
              <a:r>
                <a:rPr lang="en-US" sz="1400" i="0" baseline="30000" dirty="0">
                  <a:solidFill>
                    <a:schemeClr val="tx1"/>
                  </a:solidFill>
                  <a:latin typeface="Courier" pitchFamily="2" charset="0"/>
                </a:rPr>
                <a:t>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73E0C9E-1D98-02E3-38C9-C1153DADA575}"/>
                </a:ext>
              </a:extLst>
            </p:cNvPr>
            <p:cNvSpPr/>
            <p:nvPr/>
          </p:nvSpPr>
          <p:spPr>
            <a:xfrm>
              <a:off x="4834498" y="2145814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B3E76A-1FDF-61D8-C32E-1A3741395844}"/>
                </a:ext>
              </a:extLst>
            </p:cNvPr>
            <p:cNvSpPr/>
            <p:nvPr/>
          </p:nvSpPr>
          <p:spPr>
            <a:xfrm>
              <a:off x="4834498" y="2471635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B18D8A-F292-3FCF-FCA3-D92E84159737}"/>
                </a:ext>
              </a:extLst>
            </p:cNvPr>
            <p:cNvSpPr/>
            <p:nvPr/>
          </p:nvSpPr>
          <p:spPr>
            <a:xfrm>
              <a:off x="4834497" y="3478220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#5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53EF40-4A7F-A24F-A3A4-DD2F43E00C3E}"/>
                </a:ext>
              </a:extLst>
            </p:cNvPr>
            <p:cNvSpPr/>
            <p:nvPr/>
          </p:nvSpPr>
          <p:spPr>
            <a:xfrm>
              <a:off x="4834497" y="3096539"/>
              <a:ext cx="1432875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input2</a:t>
              </a:r>
              <a:r>
                <a:rPr lang="en-US" sz="1400" i="0" baseline="30000" dirty="0">
                  <a:solidFill>
                    <a:schemeClr val="tx1"/>
                  </a:solidFill>
                  <a:latin typeface="Courier" pitchFamily="2" charset="0"/>
                </a:rPr>
                <a:t>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443D7E5-64CE-F866-E901-CEC5BE62D6E8}"/>
                </a:ext>
              </a:extLst>
            </p:cNvPr>
            <p:cNvSpPr/>
            <p:nvPr/>
          </p:nvSpPr>
          <p:spPr>
            <a:xfrm>
              <a:off x="4834497" y="3804039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814DFB-8DB1-7AF4-0959-EDEFF3DBAED9}"/>
                </a:ext>
              </a:extLst>
            </p:cNvPr>
            <p:cNvSpPr/>
            <p:nvPr/>
          </p:nvSpPr>
          <p:spPr>
            <a:xfrm>
              <a:off x="4834497" y="4129860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7CE6A1A-D535-CADF-4341-6C2C017CD366}"/>
                </a:ext>
              </a:extLst>
            </p:cNvPr>
            <p:cNvSpPr/>
            <p:nvPr/>
          </p:nvSpPr>
          <p:spPr>
            <a:xfrm>
              <a:off x="4834496" y="5187522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#6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72E9BD-0045-1069-68F6-52763D0E3C66}"/>
                </a:ext>
              </a:extLst>
            </p:cNvPr>
            <p:cNvSpPr/>
            <p:nvPr/>
          </p:nvSpPr>
          <p:spPr>
            <a:xfrm>
              <a:off x="4834496" y="4805841"/>
              <a:ext cx="1432875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 err="1">
                  <a:solidFill>
                    <a:schemeClr val="tx1"/>
                  </a:solidFill>
                  <a:latin typeface="Courier" pitchFamily="2" charset="0"/>
                </a:rPr>
                <a:t>loc</a:t>
              </a:r>
              <a:r>
                <a:rPr lang="en-US" sz="14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14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3E7962-8703-5914-BEBD-0BF4F8E7354E}"/>
                </a:ext>
              </a:extLst>
            </p:cNvPr>
            <p:cNvSpPr/>
            <p:nvPr/>
          </p:nvSpPr>
          <p:spPr>
            <a:xfrm>
              <a:off x="4834496" y="5513341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ECA83E-C623-220C-BAD6-3DC1A77AE9DC}"/>
                </a:ext>
              </a:extLst>
            </p:cNvPr>
            <p:cNvSpPr/>
            <p:nvPr/>
          </p:nvSpPr>
          <p:spPr>
            <a:xfrm>
              <a:off x="4834496" y="5839162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E56D3B-5906-DCF5-B3CA-691BE7D67FB6}"/>
                </a:ext>
              </a:extLst>
            </p:cNvPr>
            <p:cNvSpPr/>
            <p:nvPr/>
          </p:nvSpPr>
          <p:spPr>
            <a:xfrm>
              <a:off x="6766809" y="1819995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#7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D5B5A9-2488-2685-5CC4-5B1B9D414E1A}"/>
                </a:ext>
              </a:extLst>
            </p:cNvPr>
            <p:cNvSpPr/>
            <p:nvPr/>
          </p:nvSpPr>
          <p:spPr>
            <a:xfrm>
              <a:off x="6766809" y="1438314"/>
              <a:ext cx="1432875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 err="1">
                  <a:solidFill>
                    <a:schemeClr val="tx1"/>
                  </a:solidFill>
                  <a:latin typeface="Courier" pitchFamily="2" charset="0"/>
                </a:rPr>
                <a:t>size</a:t>
              </a:r>
              <a:r>
                <a:rPr lang="en-US" sz="14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14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08FE1F-A7EC-5213-789C-BFEDA248989C}"/>
                </a:ext>
              </a:extLst>
            </p:cNvPr>
            <p:cNvSpPr/>
            <p:nvPr/>
          </p:nvSpPr>
          <p:spPr>
            <a:xfrm>
              <a:off x="6766809" y="2145814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36B296B-9A08-C35A-9714-A68D624A2632}"/>
                </a:ext>
              </a:extLst>
            </p:cNvPr>
            <p:cNvSpPr/>
            <p:nvPr/>
          </p:nvSpPr>
          <p:spPr>
            <a:xfrm>
              <a:off x="6766809" y="2471635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13629A9A-596E-A2B7-E013-DD6D2C00AAB5}"/>
                </a:ext>
              </a:extLst>
            </p:cNvPr>
            <p:cNvCxnSpPr>
              <a:cxnSpLocks/>
              <a:stCxn id="25" idx="1"/>
              <a:endCxn id="10" idx="3"/>
            </p:cNvCxnSpPr>
            <p:nvPr/>
          </p:nvCxnSpPr>
          <p:spPr>
            <a:xfrm rot="10800000">
              <a:off x="6267373" y="1982907"/>
              <a:ext cx="499437" cy="325819"/>
            </a:xfrm>
            <a:prstGeom prst="bentConnector3">
              <a:avLst>
                <a:gd name="adj1" fmla="val 50000"/>
              </a:avLst>
            </a:prstGeom>
            <a:ln w="381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A163EDE-DB3D-D80C-6C2E-EF29B19DBD30}"/>
                </a:ext>
              </a:extLst>
            </p:cNvPr>
            <p:cNvSpPr/>
            <p:nvPr/>
          </p:nvSpPr>
          <p:spPr>
            <a:xfrm>
              <a:off x="6766809" y="5187522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#8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7B5CFA3-6E09-96C2-0229-53A91DC1D777}"/>
                </a:ext>
              </a:extLst>
            </p:cNvPr>
            <p:cNvSpPr/>
            <p:nvPr/>
          </p:nvSpPr>
          <p:spPr>
            <a:xfrm>
              <a:off x="6766809" y="4805841"/>
              <a:ext cx="1432875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 err="1">
                  <a:solidFill>
                    <a:schemeClr val="tx1"/>
                  </a:solidFill>
                  <a:latin typeface="Courier" pitchFamily="2" charset="0"/>
                </a:rPr>
                <a:t>lang</a:t>
              </a:r>
              <a:r>
                <a:rPr lang="en-US" sz="14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14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17C4E3A-4A21-927B-B8A4-FAC6B10EB1E6}"/>
                </a:ext>
              </a:extLst>
            </p:cNvPr>
            <p:cNvSpPr/>
            <p:nvPr/>
          </p:nvSpPr>
          <p:spPr>
            <a:xfrm>
              <a:off x="6766809" y="5513341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482C5B-4019-327D-DA4D-DF8A6E41489E}"/>
                </a:ext>
              </a:extLst>
            </p:cNvPr>
            <p:cNvSpPr/>
            <p:nvPr/>
          </p:nvSpPr>
          <p:spPr>
            <a:xfrm>
              <a:off x="6766809" y="5839162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2A06F0B8-E92F-02B7-BC3A-4AAB0B6F2A7F}"/>
                </a:ext>
              </a:extLst>
            </p:cNvPr>
            <p:cNvCxnSpPr>
              <a:cxnSpLocks/>
              <a:stCxn id="30" idx="1"/>
              <a:endCxn id="19" idx="3"/>
            </p:cNvCxnSpPr>
            <p:nvPr/>
          </p:nvCxnSpPr>
          <p:spPr>
            <a:xfrm rot="10800000">
              <a:off x="6267371" y="5350434"/>
              <a:ext cx="499439" cy="325819"/>
            </a:xfrm>
            <a:prstGeom prst="bentConnector3">
              <a:avLst>
                <a:gd name="adj1" fmla="val 50000"/>
              </a:avLst>
            </a:prstGeom>
            <a:ln w="381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81E29DA-5F3C-8871-CAA3-A2C420DC2021}"/>
                </a:ext>
              </a:extLst>
            </p:cNvPr>
            <p:cNvSpPr/>
            <p:nvPr/>
          </p:nvSpPr>
          <p:spPr>
            <a:xfrm>
              <a:off x="6766809" y="3478719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#9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609D3BB-2F9B-F889-A7B9-CC393B34B317}"/>
                </a:ext>
              </a:extLst>
            </p:cNvPr>
            <p:cNvSpPr/>
            <p:nvPr/>
          </p:nvSpPr>
          <p:spPr>
            <a:xfrm>
              <a:off x="6766809" y="3097038"/>
              <a:ext cx="1432875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 err="1">
                  <a:solidFill>
                    <a:schemeClr val="tx1"/>
                  </a:solidFill>
                  <a:latin typeface="Courier" pitchFamily="2" charset="0"/>
                </a:rPr>
                <a:t>data</a:t>
              </a:r>
              <a:r>
                <a:rPr lang="en-US" sz="14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14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E3B1DE6-6277-9916-633C-C77D781434FA}"/>
                </a:ext>
              </a:extLst>
            </p:cNvPr>
            <p:cNvSpPr/>
            <p:nvPr/>
          </p:nvSpPr>
          <p:spPr>
            <a:xfrm>
              <a:off x="6766809" y="3804538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125C1D1-C5B0-049C-A77A-6F2F25B644A4}"/>
                </a:ext>
              </a:extLst>
            </p:cNvPr>
            <p:cNvSpPr/>
            <p:nvPr/>
          </p:nvSpPr>
          <p:spPr>
            <a:xfrm>
              <a:off x="6766809" y="4130359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4C20849C-632D-FA47-FACE-A45BAF86467A}"/>
                </a:ext>
              </a:extLst>
            </p:cNvPr>
            <p:cNvCxnSpPr>
              <a:cxnSpLocks/>
              <a:stCxn id="35" idx="1"/>
              <a:endCxn id="23" idx="3"/>
            </p:cNvCxnSpPr>
            <p:nvPr/>
          </p:nvCxnSpPr>
          <p:spPr>
            <a:xfrm rot="10800000" flipH="1">
              <a:off x="6766809" y="1982907"/>
              <a:ext cx="1432874" cy="1984543"/>
            </a:xfrm>
            <a:prstGeom prst="bentConnector5">
              <a:avLst>
                <a:gd name="adj1" fmla="val -15954"/>
                <a:gd name="adj2" fmla="val 51347"/>
                <a:gd name="adj3" fmla="val 115954"/>
              </a:avLst>
            </a:prstGeom>
            <a:ln w="381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1EA9923C-B909-3731-4E6D-CEA7FB15B844}"/>
                </a:ext>
              </a:extLst>
            </p:cNvPr>
            <p:cNvCxnSpPr>
              <a:cxnSpLocks/>
              <a:stCxn id="36" idx="1"/>
              <a:endCxn id="28" idx="3"/>
            </p:cNvCxnSpPr>
            <p:nvPr/>
          </p:nvCxnSpPr>
          <p:spPr>
            <a:xfrm rot="10800000" flipH="1" flipV="1">
              <a:off x="6766809" y="4293269"/>
              <a:ext cx="1432874" cy="1057163"/>
            </a:xfrm>
            <a:prstGeom prst="bentConnector5">
              <a:avLst>
                <a:gd name="adj1" fmla="val -15954"/>
                <a:gd name="adj2" fmla="val 32296"/>
                <a:gd name="adj3" fmla="val 115954"/>
              </a:avLst>
            </a:prstGeom>
            <a:ln w="381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6332CE4-2CBE-BC11-CD49-D9EF83D5E413}"/>
                </a:ext>
              </a:extLst>
            </p:cNvPr>
            <p:cNvSpPr/>
            <p:nvPr/>
          </p:nvSpPr>
          <p:spPr>
            <a:xfrm>
              <a:off x="8881679" y="2826578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#10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1E5A516-37F7-F515-BC34-3E8E835BF9C3}"/>
                </a:ext>
              </a:extLst>
            </p:cNvPr>
            <p:cNvSpPr/>
            <p:nvPr/>
          </p:nvSpPr>
          <p:spPr>
            <a:xfrm>
              <a:off x="8881679" y="2444897"/>
              <a:ext cx="1432875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 err="1">
                  <a:solidFill>
                    <a:schemeClr val="tx1"/>
                  </a:solidFill>
                  <a:latin typeface="Courier" pitchFamily="2" charset="0"/>
                </a:rPr>
                <a:t>data</a:t>
              </a:r>
              <a:r>
                <a:rPr lang="en-US" sz="14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14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0DBB65F-96AD-CB2D-8BE3-C15A7AB3F361}"/>
                </a:ext>
              </a:extLst>
            </p:cNvPr>
            <p:cNvSpPr/>
            <p:nvPr/>
          </p:nvSpPr>
          <p:spPr>
            <a:xfrm>
              <a:off x="8881679" y="3152397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EAA5529-617A-3242-18B1-ABFD3F7D5ED6}"/>
                </a:ext>
              </a:extLst>
            </p:cNvPr>
            <p:cNvSpPr/>
            <p:nvPr/>
          </p:nvSpPr>
          <p:spPr>
            <a:xfrm>
              <a:off x="8881679" y="3478218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97A81515-E39C-D4EC-2EED-66770489344C}"/>
                </a:ext>
              </a:extLst>
            </p:cNvPr>
            <p:cNvCxnSpPr>
              <a:cxnSpLocks/>
              <a:stCxn id="41" idx="1"/>
              <a:endCxn id="33" idx="3"/>
            </p:cNvCxnSpPr>
            <p:nvPr/>
          </p:nvCxnSpPr>
          <p:spPr>
            <a:xfrm rot="10800000" flipV="1">
              <a:off x="8199683" y="3315308"/>
              <a:ext cx="681996" cy="326322"/>
            </a:xfrm>
            <a:prstGeom prst="bentConnector3">
              <a:avLst>
                <a:gd name="adj1" fmla="val 50000"/>
              </a:avLst>
            </a:prstGeom>
            <a:ln w="381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C24506D-FF52-6473-65B8-D71FEEB60B95}"/>
                </a:ext>
              </a:extLst>
            </p:cNvPr>
            <p:cNvSpPr/>
            <p:nvPr/>
          </p:nvSpPr>
          <p:spPr>
            <a:xfrm>
              <a:off x="8881678" y="4829976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#15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15553B1-CB12-0603-0338-510F90E2D0A7}"/>
                </a:ext>
              </a:extLst>
            </p:cNvPr>
            <p:cNvSpPr/>
            <p:nvPr/>
          </p:nvSpPr>
          <p:spPr>
            <a:xfrm>
              <a:off x="8881678" y="4448295"/>
              <a:ext cx="1432875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 err="1">
                  <a:solidFill>
                    <a:schemeClr val="tx1"/>
                  </a:solidFill>
                  <a:latin typeface="Courier" pitchFamily="2" charset="0"/>
                </a:rPr>
                <a:t>this.info</a:t>
              </a:r>
              <a:r>
                <a:rPr lang="en-US" sz="14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14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D87CF21-E3DF-8916-4007-454B6C25FF66}"/>
                </a:ext>
              </a:extLst>
            </p:cNvPr>
            <p:cNvSpPr/>
            <p:nvPr/>
          </p:nvSpPr>
          <p:spPr>
            <a:xfrm>
              <a:off x="8881678" y="5155795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614A46B-7ED7-3190-C8F5-728E7BD6110A}"/>
                </a:ext>
              </a:extLst>
            </p:cNvPr>
            <p:cNvSpPr/>
            <p:nvPr/>
          </p:nvSpPr>
          <p:spPr>
            <a:xfrm>
              <a:off x="8881678" y="5481616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1DBB13E9-DE07-AC54-C8F8-C3912FFD353B}"/>
                </a:ext>
              </a:extLst>
            </p:cNvPr>
            <p:cNvCxnSpPr>
              <a:cxnSpLocks/>
              <a:stCxn id="46" idx="1"/>
              <a:endCxn id="39" idx="3"/>
            </p:cNvCxnSpPr>
            <p:nvPr/>
          </p:nvCxnSpPr>
          <p:spPr>
            <a:xfrm rot="10800000" flipH="1">
              <a:off x="8881677" y="2989490"/>
              <a:ext cx="1432875" cy="2329217"/>
            </a:xfrm>
            <a:prstGeom prst="bentConnector5">
              <a:avLst>
                <a:gd name="adj1" fmla="val -15954"/>
                <a:gd name="adj2" fmla="val 50000"/>
                <a:gd name="adj3" fmla="val 115954"/>
              </a:avLst>
            </a:prstGeom>
            <a:ln w="381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E1197AC-DCA0-1389-6C54-6BC80DC22144}"/>
                </a:ext>
              </a:extLst>
            </p:cNvPr>
            <p:cNvSpPr/>
            <p:nvPr/>
          </p:nvSpPr>
          <p:spPr>
            <a:xfrm>
              <a:off x="10996544" y="4829976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#18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791D9A2-875C-275C-BACD-57122F1689A7}"/>
                </a:ext>
              </a:extLst>
            </p:cNvPr>
            <p:cNvSpPr/>
            <p:nvPr/>
          </p:nvSpPr>
          <p:spPr>
            <a:xfrm>
              <a:off x="10996544" y="4448295"/>
              <a:ext cx="1432875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 err="1">
                  <a:solidFill>
                    <a:schemeClr val="tx1"/>
                  </a:solidFill>
                  <a:latin typeface="Courier" pitchFamily="2" charset="0"/>
                </a:rPr>
                <a:t>val</a:t>
              </a:r>
              <a:r>
                <a:rPr lang="en-US" sz="14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14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573A023-E830-3580-9A2D-4A357FC17551}"/>
                </a:ext>
              </a:extLst>
            </p:cNvPr>
            <p:cNvSpPr/>
            <p:nvPr/>
          </p:nvSpPr>
          <p:spPr>
            <a:xfrm>
              <a:off x="10996544" y="5155795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6FA03BE-B5A7-0988-5817-423C3CA27F46}"/>
                </a:ext>
              </a:extLst>
            </p:cNvPr>
            <p:cNvSpPr/>
            <p:nvPr/>
          </p:nvSpPr>
          <p:spPr>
            <a:xfrm>
              <a:off x="10996544" y="5481616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B331BE4F-0DF0-5311-C9E4-6E3A1439DE31}"/>
                </a:ext>
              </a:extLst>
            </p:cNvPr>
            <p:cNvCxnSpPr>
              <a:cxnSpLocks/>
              <a:stCxn id="51" idx="1"/>
              <a:endCxn id="44" idx="3"/>
            </p:cNvCxnSpPr>
            <p:nvPr/>
          </p:nvCxnSpPr>
          <p:spPr>
            <a:xfrm rot="10800000">
              <a:off x="10314552" y="4992888"/>
              <a:ext cx="681992" cy="325819"/>
            </a:xfrm>
            <a:prstGeom prst="bentConnector3">
              <a:avLst>
                <a:gd name="adj1" fmla="val 50000"/>
              </a:avLst>
            </a:prstGeom>
            <a:ln w="381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CF05CF8-EF7B-90DB-728F-5FD75201F257}"/>
                </a:ext>
              </a:extLst>
            </p:cNvPr>
            <p:cNvSpPr/>
            <p:nvPr/>
          </p:nvSpPr>
          <p:spPr>
            <a:xfrm>
              <a:off x="10996544" y="2826578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#22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3074801-39C0-DA95-079D-A75344DBADCA}"/>
                </a:ext>
              </a:extLst>
            </p:cNvPr>
            <p:cNvSpPr/>
            <p:nvPr/>
          </p:nvSpPr>
          <p:spPr>
            <a:xfrm>
              <a:off x="10996544" y="2444897"/>
              <a:ext cx="1432875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 err="1">
                  <a:solidFill>
                    <a:schemeClr val="tx1"/>
                  </a:solidFill>
                  <a:latin typeface="Courier" pitchFamily="2" charset="0"/>
                </a:rPr>
                <a:t>data</a:t>
              </a:r>
              <a:r>
                <a:rPr lang="en-US" sz="14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14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838A87D-18CD-E303-EC0C-C9EB733EBA6E}"/>
                </a:ext>
              </a:extLst>
            </p:cNvPr>
            <p:cNvSpPr/>
            <p:nvPr/>
          </p:nvSpPr>
          <p:spPr>
            <a:xfrm>
              <a:off x="10996544" y="3152397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7B1F9A2-FD63-2C11-5563-62A17FB3D358}"/>
                </a:ext>
              </a:extLst>
            </p:cNvPr>
            <p:cNvSpPr/>
            <p:nvPr/>
          </p:nvSpPr>
          <p:spPr>
            <a:xfrm>
              <a:off x="10996544" y="3478218"/>
              <a:ext cx="1432874" cy="32582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cxnSp>
          <p:nvCxnSpPr>
            <p:cNvPr id="58" name="Elbow Connector 57">
              <a:extLst>
                <a:ext uri="{FF2B5EF4-FFF2-40B4-BE49-F238E27FC236}">
                  <a16:creationId xmlns:a16="http://schemas.microsoft.com/office/drawing/2014/main" id="{6FEB6340-2473-F2FC-CA2F-27E932EB475A}"/>
                </a:ext>
              </a:extLst>
            </p:cNvPr>
            <p:cNvCxnSpPr>
              <a:cxnSpLocks/>
              <a:stCxn id="56" idx="1"/>
              <a:endCxn id="49" idx="1"/>
            </p:cNvCxnSpPr>
            <p:nvPr/>
          </p:nvCxnSpPr>
          <p:spPr>
            <a:xfrm rot="10800000" flipV="1">
              <a:off x="10996544" y="3315307"/>
              <a:ext cx="12700" cy="1677579"/>
            </a:xfrm>
            <a:prstGeom prst="bentConnector3">
              <a:avLst>
                <a:gd name="adj1" fmla="val 1800000"/>
              </a:avLst>
            </a:prstGeom>
            <a:ln w="381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06B1A8-92BC-3E6B-0162-BE97A5338030}"/>
              </a:ext>
            </a:extLst>
          </p:cNvPr>
          <p:cNvSpPr txBox="1"/>
          <p:nvPr/>
        </p:nvSpPr>
        <p:spPr>
          <a:xfrm>
            <a:off x="314960" y="5322627"/>
            <a:ext cx="5908419" cy="132343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sz="2000" i="0" dirty="0">
                <a:solidFill>
                  <a:schemeClr val="accent6">
                    <a:lumMod val="75000"/>
                  </a:schemeClr>
                </a:solidFill>
              </a:rPr>
              <a:t>Tracks any number of taint sources</a:t>
            </a:r>
          </a:p>
          <a:p>
            <a:pPr marL="457200" indent="-457200" algn="l">
              <a:buFontTx/>
              <a:buAutoNum type="arabicPeriod"/>
            </a:pPr>
            <a:r>
              <a:rPr lang="en-US" sz="2000" i="0" dirty="0">
                <a:solidFill>
                  <a:schemeClr val="accent6">
                    <a:lumMod val="75000"/>
                  </a:schemeClr>
                </a:solidFill>
              </a:rPr>
              <a:t>Reports all source to sink paths</a:t>
            </a:r>
          </a:p>
          <a:p>
            <a:pPr marL="457200" indent="-457200" algn="l">
              <a:buFontTx/>
              <a:buAutoNum type="arabicPeriod"/>
            </a:pPr>
            <a:r>
              <a:rPr lang="en-US" sz="2000" i="0" dirty="0">
                <a:solidFill>
                  <a:schemeClr val="accent6">
                    <a:lumMod val="75000"/>
                  </a:schemeClr>
                </a:solidFill>
              </a:rPr>
              <a:t>Memory efficient: taints of out-of-scope </a:t>
            </a:r>
            <a:br>
              <a:rPr lang="en-US" sz="2000" i="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i="0" dirty="0">
                <a:solidFill>
                  <a:schemeClr val="accent6">
                    <a:lumMod val="75000"/>
                  </a:schemeClr>
                </a:solidFill>
              </a:rPr>
              <a:t>objects are garbage collected</a:t>
            </a:r>
            <a:endParaRPr lang="en-US" sz="2000" i="0" dirty="0">
              <a:solidFill>
                <a:schemeClr val="accent6">
                  <a:lumMod val="75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72574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A0912DC-9A42-DC7B-77C5-6BC19841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1376" y="653219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00B18-B38D-A14C-BA00-A63345D744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0A9938A-DF13-F038-7A53-2FE55CD4F1E9}"/>
              </a:ext>
            </a:extLst>
          </p:cNvPr>
          <p:cNvSpPr txBox="1">
            <a:spLocks/>
          </p:cNvSpPr>
          <p:nvPr/>
        </p:nvSpPr>
        <p:spPr>
          <a:xfrm>
            <a:off x="314960" y="271124"/>
            <a:ext cx="11501120" cy="974847"/>
          </a:xfrm>
          <a:prstGeom prst="rect">
            <a:avLst/>
          </a:prstGeom>
        </p:spPr>
        <p:txBody>
          <a:bodyPr vert="horz" lIns="91438" tIns="45719" rIns="91438" bIns="45719" rtlCol="0" anchor="ctr">
            <a:normAutofit fontScale="90000" lnSpcReduction="10000"/>
          </a:bodyPr>
          <a:lstStyle>
            <a:lvl1pPr algn="ctr" defTabSz="457189" rtl="0" eaLnBrk="1" latinLnBrk="0" hangingPunct="1">
              <a:spcBef>
                <a:spcPct val="0"/>
              </a:spcBef>
              <a:buNone/>
              <a:defRPr sz="3600" b="1" i="1" kern="1200">
                <a:solidFill>
                  <a:schemeClr val="tx2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mbria"/>
                <a:ea typeface="+mj-ea"/>
                <a:cs typeface="Arial"/>
              </a:rPr>
              <a:t>A Survey on the Effects of Data on</a:t>
            </a:r>
            <a:br>
              <a:rPr kumimoji="0" lang="en-US" sz="3600" b="1" i="1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mbria"/>
                <a:ea typeface="+mj-ea"/>
                <a:cs typeface="Arial"/>
              </a:rPr>
            </a:br>
            <a:r>
              <a:rPr kumimoji="0" lang="en-US" sz="3600" b="1" i="1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mbria"/>
                <a:ea typeface="+mj-ea"/>
                <a:cs typeface="Arial"/>
              </a:rPr>
              <a:t>Adversarial Robustness</a:t>
            </a:r>
            <a:endParaRPr kumimoji="0" lang="en-US" sz="3600" b="1" i="1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mbria"/>
              <a:ea typeface="+mj-ea"/>
              <a:cs typeface="Arial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4B6AEE0-188C-B797-2A3A-2DE233A59C14}"/>
              </a:ext>
            </a:extLst>
          </p:cNvPr>
          <p:cNvSpPr/>
          <p:nvPr/>
        </p:nvSpPr>
        <p:spPr>
          <a:xfrm>
            <a:off x="669073" y="2043122"/>
            <a:ext cx="1730620" cy="3852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CORE ranking </a:t>
            </a:r>
          </a:p>
        </p:txBody>
      </p:sp>
      <p:sp>
        <p:nvSpPr>
          <p:cNvPr id="121" name="Can 120">
            <a:extLst>
              <a:ext uri="{FF2B5EF4-FFF2-40B4-BE49-F238E27FC236}">
                <a16:creationId xmlns:a16="http://schemas.microsoft.com/office/drawing/2014/main" id="{BDCB3F54-8C81-D57C-A8B7-3518452B46D0}"/>
              </a:ext>
            </a:extLst>
          </p:cNvPr>
          <p:cNvSpPr/>
          <p:nvPr/>
        </p:nvSpPr>
        <p:spPr>
          <a:xfrm>
            <a:off x="10496077" y="1691205"/>
            <a:ext cx="1490133" cy="1122744"/>
          </a:xfrm>
          <a:prstGeom prst="can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4,429 </a:t>
            </a:r>
          </a:p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papers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F2F5826-1F87-C8B4-AE40-A45AEA004BF1}"/>
              </a:ext>
            </a:extLst>
          </p:cNvPr>
          <p:cNvCxnSpPr>
            <a:cxnSpLocks/>
          </p:cNvCxnSpPr>
          <p:nvPr/>
        </p:nvCxnSpPr>
        <p:spPr>
          <a:xfrm>
            <a:off x="9934575" y="2231740"/>
            <a:ext cx="470870" cy="0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042FC8F-21CF-D8D9-F74C-E261EF95FEB0}"/>
              </a:ext>
            </a:extLst>
          </p:cNvPr>
          <p:cNvSpPr/>
          <p:nvPr/>
        </p:nvSpPr>
        <p:spPr>
          <a:xfrm>
            <a:off x="10255986" y="4053753"/>
            <a:ext cx="1843377" cy="146937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Exclude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non-main track publications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and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duplicates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02A51CE-18D8-F9D1-2CF3-24B06D78042C}"/>
              </a:ext>
            </a:extLst>
          </p:cNvPr>
          <p:cNvCxnSpPr>
            <a:cxnSpLocks/>
          </p:cNvCxnSpPr>
          <p:nvPr/>
        </p:nvCxnSpPr>
        <p:spPr>
          <a:xfrm>
            <a:off x="11241143" y="3102889"/>
            <a:ext cx="0" cy="839027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5" name="L-Shape 124">
            <a:extLst>
              <a:ext uri="{FF2B5EF4-FFF2-40B4-BE49-F238E27FC236}">
                <a16:creationId xmlns:a16="http://schemas.microsoft.com/office/drawing/2014/main" id="{A8497ED4-37C4-C5C1-D8E9-20AC35516452}"/>
              </a:ext>
            </a:extLst>
          </p:cNvPr>
          <p:cNvSpPr/>
          <p:nvPr/>
        </p:nvSpPr>
        <p:spPr>
          <a:xfrm rot="10800000">
            <a:off x="20057" y="1378686"/>
            <a:ext cx="12141500" cy="5241600"/>
          </a:xfrm>
          <a:prstGeom prst="corner">
            <a:avLst>
              <a:gd name="adj1" fmla="val 31793"/>
              <a:gd name="adj2" fmla="val 39085"/>
            </a:avLst>
          </a:prstGeom>
          <a:noFill/>
          <a:ln w="28575" cap="flat" cmpd="sng" algn="ctr">
            <a:solidFill>
              <a:srgbClr val="5B9BD5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Bangla MN" pitchFamily="2" charset="0"/>
              <a:ea typeface="+mn-ea"/>
              <a:cs typeface="Bangla MN" pitchFamily="2" charset="0"/>
            </a:endParaRP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CAAD950A-F7CC-7462-F288-2723E32DA3A0}"/>
              </a:ext>
            </a:extLst>
          </p:cNvPr>
          <p:cNvSpPr/>
          <p:nvPr/>
        </p:nvSpPr>
        <p:spPr>
          <a:xfrm>
            <a:off x="73475" y="1462484"/>
            <a:ext cx="2864661" cy="499123"/>
          </a:xfrm>
          <a:prstGeom prst="round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Step 1: Paper Collection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797E546-F21C-B545-3C00-4C8B11CA7B94}"/>
              </a:ext>
            </a:extLst>
          </p:cNvPr>
          <p:cNvSpPr/>
          <p:nvPr/>
        </p:nvSpPr>
        <p:spPr>
          <a:xfrm>
            <a:off x="669073" y="2466046"/>
            <a:ext cx="1730620" cy="38032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JCR ranking 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0508C8D-F8D4-60A8-8EBD-9E2C2CBFE93A}"/>
              </a:ext>
            </a:extLst>
          </p:cNvPr>
          <p:cNvSpPr/>
          <p:nvPr/>
        </p:nvSpPr>
        <p:spPr>
          <a:xfrm>
            <a:off x="3061961" y="1685867"/>
            <a:ext cx="2770551" cy="113341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ML + CV + CL + Security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18 A* conferences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16 top journals </a:t>
            </a:r>
          </a:p>
        </p:txBody>
      </p: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06BE4B50-5108-0881-F4F3-7687C320BD79}"/>
              </a:ext>
            </a:extLst>
          </p:cNvPr>
          <p:cNvCxnSpPr>
            <a:cxnSpLocks/>
          </p:cNvCxnSpPr>
          <p:nvPr/>
        </p:nvCxnSpPr>
        <p:spPr>
          <a:xfrm>
            <a:off x="2485992" y="2196879"/>
            <a:ext cx="523093" cy="110791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8808CE13-6242-E40C-F7A4-7DDF3499EEF9}"/>
              </a:ext>
            </a:extLst>
          </p:cNvPr>
          <p:cNvCxnSpPr>
            <a:cxnSpLocks/>
          </p:cNvCxnSpPr>
          <p:nvPr/>
        </p:nvCxnSpPr>
        <p:spPr>
          <a:xfrm flipV="1">
            <a:off x="2485992" y="2307670"/>
            <a:ext cx="523093" cy="380325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262D5E2-6776-8E0C-5C24-BBD0F1EBDD98}"/>
              </a:ext>
            </a:extLst>
          </p:cNvPr>
          <p:cNvGrpSpPr/>
          <p:nvPr/>
        </p:nvGrpSpPr>
        <p:grpSpPr>
          <a:xfrm>
            <a:off x="6377542" y="1479071"/>
            <a:ext cx="3483239" cy="1474448"/>
            <a:chOff x="5786065" y="798119"/>
            <a:chExt cx="3483239" cy="1474448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8CACF98-65E3-0AFE-4BF4-5CA64D277A0B}"/>
                </a:ext>
              </a:extLst>
            </p:cNvPr>
            <p:cNvSpPr/>
            <p:nvPr/>
          </p:nvSpPr>
          <p:spPr>
            <a:xfrm>
              <a:off x="5786065" y="798119"/>
              <a:ext cx="3483239" cy="147444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endParaRP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ED453225-F7CF-F190-D45F-D2242132F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6760" y="835625"/>
              <a:ext cx="1830461" cy="434119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D6FE6B51-42A7-92D4-289C-17136AB01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6734" y="1337457"/>
              <a:ext cx="1830513" cy="416524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AFD5DF34-A2E9-106B-9E11-76859D907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30788" y="839027"/>
              <a:ext cx="1311229" cy="40841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033B1C71-4C82-3F44-8F3E-8AFF46EBC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15384" y="1797451"/>
              <a:ext cx="2383330" cy="4260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902C4E01-217B-143D-E22E-BAE690C2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6265" y="1264970"/>
              <a:ext cx="1425202" cy="526508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D438DAB-2970-528B-9D19-6C6E7C81E053}"/>
              </a:ext>
            </a:extLst>
          </p:cNvPr>
          <p:cNvGrpSpPr/>
          <p:nvPr/>
        </p:nvGrpSpPr>
        <p:grpSpPr>
          <a:xfrm>
            <a:off x="5767806" y="1874719"/>
            <a:ext cx="539233" cy="755109"/>
            <a:chOff x="5111543" y="1305369"/>
            <a:chExt cx="539233" cy="755109"/>
          </a:xfrm>
        </p:grpSpPr>
        <p:cxnSp>
          <p:nvCxnSpPr>
            <p:cNvPr id="141" name="Elbow Connector 140">
              <a:extLst>
                <a:ext uri="{FF2B5EF4-FFF2-40B4-BE49-F238E27FC236}">
                  <a16:creationId xmlns:a16="http://schemas.microsoft.com/office/drawing/2014/main" id="{CCE81A8B-8714-969B-BED3-52ED09F7724F}"/>
                </a:ext>
              </a:extLst>
            </p:cNvPr>
            <p:cNvCxnSpPr>
              <a:cxnSpLocks/>
              <a:stCxn id="143" idx="3"/>
            </p:cNvCxnSpPr>
            <p:nvPr/>
          </p:nvCxnSpPr>
          <p:spPr>
            <a:xfrm flipV="1">
              <a:off x="5224086" y="1305369"/>
              <a:ext cx="426690" cy="377555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2" name="Elbow Connector 141">
              <a:extLst>
                <a:ext uri="{FF2B5EF4-FFF2-40B4-BE49-F238E27FC236}">
                  <a16:creationId xmlns:a16="http://schemas.microsoft.com/office/drawing/2014/main" id="{11F8C476-0593-AA88-8721-CCACCDF4EDAC}"/>
                </a:ext>
              </a:extLst>
            </p:cNvPr>
            <p:cNvCxnSpPr>
              <a:cxnSpLocks/>
              <a:stCxn id="143" idx="3"/>
            </p:cNvCxnSpPr>
            <p:nvPr/>
          </p:nvCxnSpPr>
          <p:spPr>
            <a:xfrm>
              <a:off x="5224086" y="1682924"/>
              <a:ext cx="426690" cy="377554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CAD3C42-2A70-6277-1C3D-7FA518E3A0E0}"/>
                </a:ext>
              </a:extLst>
            </p:cNvPr>
            <p:cNvSpPr/>
            <p:nvPr/>
          </p:nvSpPr>
          <p:spPr>
            <a:xfrm>
              <a:off x="5111543" y="1602426"/>
              <a:ext cx="112543" cy="1609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4" name="Can 143">
            <a:extLst>
              <a:ext uri="{FF2B5EF4-FFF2-40B4-BE49-F238E27FC236}">
                <a16:creationId xmlns:a16="http://schemas.microsoft.com/office/drawing/2014/main" id="{86057211-A8E8-7248-52D9-6DB7DC465C73}"/>
              </a:ext>
            </a:extLst>
          </p:cNvPr>
          <p:cNvSpPr/>
          <p:nvPr/>
        </p:nvSpPr>
        <p:spPr>
          <a:xfrm>
            <a:off x="8341689" y="4168073"/>
            <a:ext cx="1500389" cy="1122744"/>
          </a:xfrm>
          <a:prstGeom prst="can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3,089 </a:t>
            </a:r>
          </a:p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papers</a:t>
            </a:r>
          </a:p>
        </p:txBody>
      </p:sp>
      <p:sp>
        <p:nvSpPr>
          <p:cNvPr id="145" name="Can 144">
            <a:extLst>
              <a:ext uri="{FF2B5EF4-FFF2-40B4-BE49-F238E27FC236}">
                <a16:creationId xmlns:a16="http://schemas.microsoft.com/office/drawing/2014/main" id="{F13ED4C2-2596-B677-BE47-0B04FC34EB47}"/>
              </a:ext>
            </a:extLst>
          </p:cNvPr>
          <p:cNvSpPr/>
          <p:nvPr/>
        </p:nvSpPr>
        <p:spPr>
          <a:xfrm>
            <a:off x="6621072" y="3214072"/>
            <a:ext cx="977389" cy="800183"/>
          </a:xfrm>
          <a:prstGeom prst="can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40 </a:t>
            </a:r>
          </a:p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papers</a:t>
            </a:r>
          </a:p>
        </p:txBody>
      </p:sp>
      <p:cxnSp>
        <p:nvCxnSpPr>
          <p:cNvPr id="146" name="Elbow Connector 145">
            <a:extLst>
              <a:ext uri="{FF2B5EF4-FFF2-40B4-BE49-F238E27FC236}">
                <a16:creationId xmlns:a16="http://schemas.microsoft.com/office/drawing/2014/main" id="{98F34298-A7EA-19C2-B656-45B91CE73ACD}"/>
              </a:ext>
            </a:extLst>
          </p:cNvPr>
          <p:cNvCxnSpPr>
            <a:cxnSpLocks/>
            <a:stCxn id="157" idx="1"/>
            <a:endCxn id="159" idx="3"/>
          </p:cNvCxnSpPr>
          <p:nvPr/>
        </p:nvCxnSpPr>
        <p:spPr>
          <a:xfrm rot="10800000">
            <a:off x="7627178" y="3579207"/>
            <a:ext cx="625427" cy="915503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2A19BD5-BB82-7188-D700-50EDB4684663}"/>
              </a:ext>
            </a:extLst>
          </p:cNvPr>
          <p:cNvCxnSpPr>
            <a:cxnSpLocks/>
          </p:cNvCxnSpPr>
          <p:nvPr/>
        </p:nvCxnSpPr>
        <p:spPr>
          <a:xfrm flipH="1">
            <a:off x="6282551" y="3579205"/>
            <a:ext cx="302040" cy="2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683081A-7077-DD99-60F5-3BCAC65D27DA}"/>
              </a:ext>
            </a:extLst>
          </p:cNvPr>
          <p:cNvSpPr/>
          <p:nvPr/>
        </p:nvSpPr>
        <p:spPr>
          <a:xfrm>
            <a:off x="4473175" y="3225393"/>
            <a:ext cx="1772545" cy="85644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lIns="54000" rIns="54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Discuss and draft selection criteria</a:t>
            </a:r>
          </a:p>
        </p:txBody>
      </p:sp>
      <p:sp>
        <p:nvSpPr>
          <p:cNvPr id="149" name="Can 148">
            <a:extLst>
              <a:ext uri="{FF2B5EF4-FFF2-40B4-BE49-F238E27FC236}">
                <a16:creationId xmlns:a16="http://schemas.microsoft.com/office/drawing/2014/main" id="{C8E518CE-5237-2D48-FCB8-68EC3177BC0C}"/>
              </a:ext>
            </a:extLst>
          </p:cNvPr>
          <p:cNvSpPr/>
          <p:nvPr/>
        </p:nvSpPr>
        <p:spPr>
          <a:xfrm>
            <a:off x="6620825" y="4275653"/>
            <a:ext cx="977389" cy="800183"/>
          </a:xfrm>
          <a:prstGeom prst="can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40 </a:t>
            </a:r>
          </a:p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papers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2F4C96C-17A6-E7D7-C7B8-CA0824C22421}"/>
              </a:ext>
            </a:extLst>
          </p:cNvPr>
          <p:cNvSpPr/>
          <p:nvPr/>
        </p:nvSpPr>
        <p:spPr>
          <a:xfrm>
            <a:off x="4472929" y="4289047"/>
            <a:ext cx="1772790" cy="80018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Validate and refine criteria</a:t>
            </a:r>
          </a:p>
        </p:txBody>
      </p:sp>
      <p:sp>
        <p:nvSpPr>
          <p:cNvPr id="151" name="Can 150">
            <a:extLst>
              <a:ext uri="{FF2B5EF4-FFF2-40B4-BE49-F238E27FC236}">
                <a16:creationId xmlns:a16="http://schemas.microsoft.com/office/drawing/2014/main" id="{6020B460-AA49-8D39-63CC-DCBBBD2632E2}"/>
              </a:ext>
            </a:extLst>
          </p:cNvPr>
          <p:cNvSpPr/>
          <p:nvPr/>
        </p:nvSpPr>
        <p:spPr>
          <a:xfrm>
            <a:off x="6062019" y="5492628"/>
            <a:ext cx="1531899" cy="925898"/>
          </a:xfrm>
          <a:prstGeom prst="can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3,009 </a:t>
            </a:r>
          </a:p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papers</a:t>
            </a:r>
          </a:p>
        </p:txBody>
      </p: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7FD4C032-F3D3-55F7-919C-A1B4422CF05C}"/>
              </a:ext>
            </a:extLst>
          </p:cNvPr>
          <p:cNvCxnSpPr>
            <a:cxnSpLocks/>
            <a:stCxn id="158" idx="1"/>
            <a:endCxn id="162" idx="3"/>
          </p:cNvCxnSpPr>
          <p:nvPr/>
        </p:nvCxnSpPr>
        <p:spPr>
          <a:xfrm rot="10800000" flipV="1">
            <a:off x="7627178" y="4957999"/>
            <a:ext cx="625427" cy="103074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3" name="Can 152">
            <a:extLst>
              <a:ext uri="{FF2B5EF4-FFF2-40B4-BE49-F238E27FC236}">
                <a16:creationId xmlns:a16="http://schemas.microsoft.com/office/drawing/2014/main" id="{07AFCDC2-5A7E-F0C9-B502-51090C78920F}"/>
              </a:ext>
            </a:extLst>
          </p:cNvPr>
          <p:cNvSpPr/>
          <p:nvPr/>
        </p:nvSpPr>
        <p:spPr>
          <a:xfrm>
            <a:off x="1574583" y="5492628"/>
            <a:ext cx="986990" cy="925898"/>
          </a:xfrm>
          <a:prstGeom prst="can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54</a:t>
            </a:r>
          </a:p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related </a:t>
            </a:r>
          </a:p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papers</a:t>
            </a:r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D93016AB-BAD5-E578-D7C4-302E6870C19B}"/>
              </a:ext>
            </a:extLst>
          </p:cNvPr>
          <p:cNvSpPr/>
          <p:nvPr/>
        </p:nvSpPr>
        <p:spPr>
          <a:xfrm>
            <a:off x="20060" y="3102889"/>
            <a:ext cx="10028937" cy="3517398"/>
          </a:xfrm>
          <a:prstGeom prst="roundRect">
            <a:avLst>
              <a:gd name="adj" fmla="val 803"/>
            </a:avLst>
          </a:prstGeom>
          <a:noFill/>
          <a:ln w="28575" cap="flat" cmpd="sng" algn="ctr">
            <a:solidFill>
              <a:srgbClr val="5B9BD5"/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412739490">
                  <a:custGeom>
                    <a:avLst/>
                    <a:gdLst>
                      <a:gd name="connsiteX0" fmla="*/ 0 w 9980561"/>
                      <a:gd name="connsiteY0" fmla="*/ 100984 h 3517398"/>
                      <a:gd name="connsiteX1" fmla="*/ 100984 w 9980561"/>
                      <a:gd name="connsiteY1" fmla="*/ 0 h 3517398"/>
                      <a:gd name="connsiteX2" fmla="*/ 897241 w 9980561"/>
                      <a:gd name="connsiteY2" fmla="*/ 0 h 3517398"/>
                      <a:gd name="connsiteX3" fmla="*/ 1400140 w 9980561"/>
                      <a:gd name="connsiteY3" fmla="*/ 0 h 3517398"/>
                      <a:gd name="connsiteX4" fmla="*/ 1903039 w 9980561"/>
                      <a:gd name="connsiteY4" fmla="*/ 0 h 3517398"/>
                      <a:gd name="connsiteX5" fmla="*/ 2601510 w 9980561"/>
                      <a:gd name="connsiteY5" fmla="*/ 0 h 3517398"/>
                      <a:gd name="connsiteX6" fmla="*/ 3202195 w 9980561"/>
                      <a:gd name="connsiteY6" fmla="*/ 0 h 3517398"/>
                      <a:gd name="connsiteX7" fmla="*/ 3998452 w 9980561"/>
                      <a:gd name="connsiteY7" fmla="*/ 0 h 3517398"/>
                      <a:gd name="connsiteX8" fmla="*/ 4892495 w 9980561"/>
                      <a:gd name="connsiteY8" fmla="*/ 0 h 3517398"/>
                      <a:gd name="connsiteX9" fmla="*/ 5395394 w 9980561"/>
                      <a:gd name="connsiteY9" fmla="*/ 0 h 3517398"/>
                      <a:gd name="connsiteX10" fmla="*/ 6191650 w 9980561"/>
                      <a:gd name="connsiteY10" fmla="*/ 0 h 3517398"/>
                      <a:gd name="connsiteX11" fmla="*/ 6987907 w 9980561"/>
                      <a:gd name="connsiteY11" fmla="*/ 0 h 3517398"/>
                      <a:gd name="connsiteX12" fmla="*/ 7490806 w 9980561"/>
                      <a:gd name="connsiteY12" fmla="*/ 0 h 3517398"/>
                      <a:gd name="connsiteX13" fmla="*/ 7895920 w 9980561"/>
                      <a:gd name="connsiteY13" fmla="*/ 0 h 3517398"/>
                      <a:gd name="connsiteX14" fmla="*/ 8594390 w 9980561"/>
                      <a:gd name="connsiteY14" fmla="*/ 0 h 3517398"/>
                      <a:gd name="connsiteX15" fmla="*/ 8999504 w 9980561"/>
                      <a:gd name="connsiteY15" fmla="*/ 0 h 3517398"/>
                      <a:gd name="connsiteX16" fmla="*/ 9879577 w 9980561"/>
                      <a:gd name="connsiteY16" fmla="*/ 0 h 3517398"/>
                      <a:gd name="connsiteX17" fmla="*/ 9980561 w 9980561"/>
                      <a:gd name="connsiteY17" fmla="*/ 100984 h 3517398"/>
                      <a:gd name="connsiteX18" fmla="*/ 9980561 w 9980561"/>
                      <a:gd name="connsiteY18" fmla="*/ 797224 h 3517398"/>
                      <a:gd name="connsiteX19" fmla="*/ 9980561 w 9980561"/>
                      <a:gd name="connsiteY19" fmla="*/ 1427156 h 3517398"/>
                      <a:gd name="connsiteX20" fmla="*/ 9980561 w 9980561"/>
                      <a:gd name="connsiteY20" fmla="*/ 2156551 h 3517398"/>
                      <a:gd name="connsiteX21" fmla="*/ 9980561 w 9980561"/>
                      <a:gd name="connsiteY21" fmla="*/ 2720174 h 3517398"/>
                      <a:gd name="connsiteX22" fmla="*/ 9980561 w 9980561"/>
                      <a:gd name="connsiteY22" fmla="*/ 3416414 h 3517398"/>
                      <a:gd name="connsiteX23" fmla="*/ 9879577 w 9980561"/>
                      <a:gd name="connsiteY23" fmla="*/ 3517398 h 3517398"/>
                      <a:gd name="connsiteX24" fmla="*/ 9278892 w 9980561"/>
                      <a:gd name="connsiteY24" fmla="*/ 3517398 h 3517398"/>
                      <a:gd name="connsiteX25" fmla="*/ 8580421 w 9980561"/>
                      <a:gd name="connsiteY25" fmla="*/ 3517398 h 3517398"/>
                      <a:gd name="connsiteX26" fmla="*/ 7979736 w 9980561"/>
                      <a:gd name="connsiteY26" fmla="*/ 3517398 h 3517398"/>
                      <a:gd name="connsiteX27" fmla="*/ 7574623 w 9980561"/>
                      <a:gd name="connsiteY27" fmla="*/ 3517398 h 3517398"/>
                      <a:gd name="connsiteX28" fmla="*/ 7169510 w 9980561"/>
                      <a:gd name="connsiteY28" fmla="*/ 3517398 h 3517398"/>
                      <a:gd name="connsiteX29" fmla="*/ 6275467 w 9980561"/>
                      <a:gd name="connsiteY29" fmla="*/ 3517398 h 3517398"/>
                      <a:gd name="connsiteX30" fmla="*/ 5870354 w 9980561"/>
                      <a:gd name="connsiteY30" fmla="*/ 3517398 h 3517398"/>
                      <a:gd name="connsiteX31" fmla="*/ 5367455 w 9980561"/>
                      <a:gd name="connsiteY31" fmla="*/ 3517398 h 3517398"/>
                      <a:gd name="connsiteX32" fmla="*/ 4766770 w 9980561"/>
                      <a:gd name="connsiteY32" fmla="*/ 3517398 h 3517398"/>
                      <a:gd name="connsiteX33" fmla="*/ 3970513 w 9980561"/>
                      <a:gd name="connsiteY33" fmla="*/ 3517398 h 3517398"/>
                      <a:gd name="connsiteX34" fmla="*/ 3467614 w 9980561"/>
                      <a:gd name="connsiteY34" fmla="*/ 3517398 h 3517398"/>
                      <a:gd name="connsiteX35" fmla="*/ 3062501 w 9980561"/>
                      <a:gd name="connsiteY35" fmla="*/ 3517398 h 3517398"/>
                      <a:gd name="connsiteX36" fmla="*/ 2266244 w 9980561"/>
                      <a:gd name="connsiteY36" fmla="*/ 3517398 h 3517398"/>
                      <a:gd name="connsiteX37" fmla="*/ 1665559 w 9980561"/>
                      <a:gd name="connsiteY37" fmla="*/ 3517398 h 3517398"/>
                      <a:gd name="connsiteX38" fmla="*/ 1162660 w 9980561"/>
                      <a:gd name="connsiteY38" fmla="*/ 3517398 h 3517398"/>
                      <a:gd name="connsiteX39" fmla="*/ 100984 w 9980561"/>
                      <a:gd name="connsiteY39" fmla="*/ 3517398 h 3517398"/>
                      <a:gd name="connsiteX40" fmla="*/ 0 w 9980561"/>
                      <a:gd name="connsiteY40" fmla="*/ 3416414 h 3517398"/>
                      <a:gd name="connsiteX41" fmla="*/ 0 w 9980561"/>
                      <a:gd name="connsiteY41" fmla="*/ 2819637 h 3517398"/>
                      <a:gd name="connsiteX42" fmla="*/ 0 w 9980561"/>
                      <a:gd name="connsiteY42" fmla="*/ 2222859 h 3517398"/>
                      <a:gd name="connsiteX43" fmla="*/ 0 w 9980561"/>
                      <a:gd name="connsiteY43" fmla="*/ 1559773 h 3517398"/>
                      <a:gd name="connsiteX44" fmla="*/ 0 w 9980561"/>
                      <a:gd name="connsiteY44" fmla="*/ 863533 h 3517398"/>
                      <a:gd name="connsiteX45" fmla="*/ 0 w 9980561"/>
                      <a:gd name="connsiteY45" fmla="*/ 100984 h 3517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9980561" h="3517398" extrusionOk="0">
                        <a:moveTo>
                          <a:pt x="0" y="100984"/>
                        </a:moveTo>
                        <a:cubicBezTo>
                          <a:pt x="-5933" y="44609"/>
                          <a:pt x="49927" y="3112"/>
                          <a:pt x="100984" y="0"/>
                        </a:cubicBezTo>
                        <a:cubicBezTo>
                          <a:pt x="381754" y="8668"/>
                          <a:pt x="605164" y="-37987"/>
                          <a:pt x="897241" y="0"/>
                        </a:cubicBezTo>
                        <a:cubicBezTo>
                          <a:pt x="1189318" y="37987"/>
                          <a:pt x="1228230" y="-3801"/>
                          <a:pt x="1400140" y="0"/>
                        </a:cubicBezTo>
                        <a:cubicBezTo>
                          <a:pt x="1572050" y="3801"/>
                          <a:pt x="1727001" y="19517"/>
                          <a:pt x="1903039" y="0"/>
                        </a:cubicBezTo>
                        <a:cubicBezTo>
                          <a:pt x="2079077" y="-19517"/>
                          <a:pt x="2351818" y="19516"/>
                          <a:pt x="2601510" y="0"/>
                        </a:cubicBezTo>
                        <a:cubicBezTo>
                          <a:pt x="2851202" y="-19516"/>
                          <a:pt x="3005519" y="17458"/>
                          <a:pt x="3202195" y="0"/>
                        </a:cubicBezTo>
                        <a:cubicBezTo>
                          <a:pt x="3398872" y="-17458"/>
                          <a:pt x="3688891" y="38762"/>
                          <a:pt x="3998452" y="0"/>
                        </a:cubicBezTo>
                        <a:cubicBezTo>
                          <a:pt x="4308013" y="-38762"/>
                          <a:pt x="4539802" y="40895"/>
                          <a:pt x="4892495" y="0"/>
                        </a:cubicBezTo>
                        <a:cubicBezTo>
                          <a:pt x="5245188" y="-40895"/>
                          <a:pt x="5215937" y="-21037"/>
                          <a:pt x="5395394" y="0"/>
                        </a:cubicBezTo>
                        <a:cubicBezTo>
                          <a:pt x="5574851" y="21037"/>
                          <a:pt x="5856527" y="4305"/>
                          <a:pt x="6191650" y="0"/>
                        </a:cubicBezTo>
                        <a:cubicBezTo>
                          <a:pt x="6526773" y="-4305"/>
                          <a:pt x="6720990" y="-34534"/>
                          <a:pt x="6987907" y="0"/>
                        </a:cubicBezTo>
                        <a:cubicBezTo>
                          <a:pt x="7254824" y="34534"/>
                          <a:pt x="7352620" y="-13373"/>
                          <a:pt x="7490806" y="0"/>
                        </a:cubicBezTo>
                        <a:cubicBezTo>
                          <a:pt x="7628992" y="13373"/>
                          <a:pt x="7809878" y="-17632"/>
                          <a:pt x="7895920" y="0"/>
                        </a:cubicBezTo>
                        <a:cubicBezTo>
                          <a:pt x="7981962" y="17632"/>
                          <a:pt x="8253942" y="-32241"/>
                          <a:pt x="8594390" y="0"/>
                        </a:cubicBezTo>
                        <a:cubicBezTo>
                          <a:pt x="8934838" y="32241"/>
                          <a:pt x="8908263" y="-17158"/>
                          <a:pt x="8999504" y="0"/>
                        </a:cubicBezTo>
                        <a:cubicBezTo>
                          <a:pt x="9090745" y="17158"/>
                          <a:pt x="9484957" y="-8313"/>
                          <a:pt x="9879577" y="0"/>
                        </a:cubicBezTo>
                        <a:cubicBezTo>
                          <a:pt x="9927931" y="860"/>
                          <a:pt x="9981908" y="40639"/>
                          <a:pt x="9980561" y="100984"/>
                        </a:cubicBezTo>
                        <a:cubicBezTo>
                          <a:pt x="9996412" y="442229"/>
                          <a:pt x="9952058" y="626258"/>
                          <a:pt x="9980561" y="797224"/>
                        </a:cubicBezTo>
                        <a:cubicBezTo>
                          <a:pt x="10009064" y="968190"/>
                          <a:pt x="9979534" y="1155735"/>
                          <a:pt x="9980561" y="1427156"/>
                        </a:cubicBezTo>
                        <a:cubicBezTo>
                          <a:pt x="9981588" y="1698577"/>
                          <a:pt x="10012770" y="1818893"/>
                          <a:pt x="9980561" y="2156551"/>
                        </a:cubicBezTo>
                        <a:cubicBezTo>
                          <a:pt x="9948352" y="2494210"/>
                          <a:pt x="9995918" y="2480200"/>
                          <a:pt x="9980561" y="2720174"/>
                        </a:cubicBezTo>
                        <a:cubicBezTo>
                          <a:pt x="9965204" y="2960148"/>
                          <a:pt x="10012830" y="3088502"/>
                          <a:pt x="9980561" y="3416414"/>
                        </a:cubicBezTo>
                        <a:cubicBezTo>
                          <a:pt x="9984536" y="3465866"/>
                          <a:pt x="9934417" y="3513628"/>
                          <a:pt x="9879577" y="3517398"/>
                        </a:cubicBezTo>
                        <a:cubicBezTo>
                          <a:pt x="9735531" y="3529154"/>
                          <a:pt x="9555579" y="3526394"/>
                          <a:pt x="9278892" y="3517398"/>
                        </a:cubicBezTo>
                        <a:cubicBezTo>
                          <a:pt x="9002206" y="3508402"/>
                          <a:pt x="8763702" y="3547305"/>
                          <a:pt x="8580421" y="3517398"/>
                        </a:cubicBezTo>
                        <a:cubicBezTo>
                          <a:pt x="8397140" y="3487491"/>
                          <a:pt x="8165551" y="3531379"/>
                          <a:pt x="7979736" y="3517398"/>
                        </a:cubicBezTo>
                        <a:cubicBezTo>
                          <a:pt x="7793921" y="3503417"/>
                          <a:pt x="7729020" y="3509463"/>
                          <a:pt x="7574623" y="3517398"/>
                        </a:cubicBezTo>
                        <a:cubicBezTo>
                          <a:pt x="7420226" y="3525333"/>
                          <a:pt x="7311647" y="3537573"/>
                          <a:pt x="7169510" y="3517398"/>
                        </a:cubicBezTo>
                        <a:cubicBezTo>
                          <a:pt x="7027373" y="3497223"/>
                          <a:pt x="6571118" y="3527223"/>
                          <a:pt x="6275467" y="3517398"/>
                        </a:cubicBezTo>
                        <a:cubicBezTo>
                          <a:pt x="5979816" y="3507573"/>
                          <a:pt x="5970739" y="3509198"/>
                          <a:pt x="5870354" y="3517398"/>
                        </a:cubicBezTo>
                        <a:cubicBezTo>
                          <a:pt x="5769969" y="3525598"/>
                          <a:pt x="5517173" y="3497084"/>
                          <a:pt x="5367455" y="3517398"/>
                        </a:cubicBezTo>
                        <a:cubicBezTo>
                          <a:pt x="5217737" y="3537712"/>
                          <a:pt x="4979126" y="3519499"/>
                          <a:pt x="4766770" y="3517398"/>
                        </a:cubicBezTo>
                        <a:cubicBezTo>
                          <a:pt x="4554414" y="3515297"/>
                          <a:pt x="4206405" y="3512938"/>
                          <a:pt x="3970513" y="3517398"/>
                        </a:cubicBezTo>
                        <a:cubicBezTo>
                          <a:pt x="3734621" y="3521858"/>
                          <a:pt x="3598678" y="3519893"/>
                          <a:pt x="3467614" y="3517398"/>
                        </a:cubicBezTo>
                        <a:cubicBezTo>
                          <a:pt x="3336550" y="3514903"/>
                          <a:pt x="3213537" y="3520351"/>
                          <a:pt x="3062501" y="3517398"/>
                        </a:cubicBezTo>
                        <a:cubicBezTo>
                          <a:pt x="2911465" y="3514445"/>
                          <a:pt x="2459736" y="3547847"/>
                          <a:pt x="2266244" y="3517398"/>
                        </a:cubicBezTo>
                        <a:cubicBezTo>
                          <a:pt x="2072752" y="3486949"/>
                          <a:pt x="1868718" y="3508280"/>
                          <a:pt x="1665559" y="3517398"/>
                        </a:cubicBezTo>
                        <a:cubicBezTo>
                          <a:pt x="1462401" y="3526516"/>
                          <a:pt x="1293308" y="3538289"/>
                          <a:pt x="1162660" y="3517398"/>
                        </a:cubicBezTo>
                        <a:cubicBezTo>
                          <a:pt x="1032012" y="3496507"/>
                          <a:pt x="323516" y="3505825"/>
                          <a:pt x="100984" y="3517398"/>
                        </a:cubicBezTo>
                        <a:cubicBezTo>
                          <a:pt x="35521" y="3523884"/>
                          <a:pt x="-5155" y="3462008"/>
                          <a:pt x="0" y="3416414"/>
                        </a:cubicBezTo>
                        <a:cubicBezTo>
                          <a:pt x="20531" y="3129708"/>
                          <a:pt x="20322" y="3023911"/>
                          <a:pt x="0" y="2819637"/>
                        </a:cubicBezTo>
                        <a:cubicBezTo>
                          <a:pt x="-20322" y="2615363"/>
                          <a:pt x="26865" y="2392254"/>
                          <a:pt x="0" y="2222859"/>
                        </a:cubicBezTo>
                        <a:cubicBezTo>
                          <a:pt x="-26865" y="2053464"/>
                          <a:pt x="7555" y="1766131"/>
                          <a:pt x="0" y="1559773"/>
                        </a:cubicBezTo>
                        <a:cubicBezTo>
                          <a:pt x="-7555" y="1353415"/>
                          <a:pt x="-25154" y="1037482"/>
                          <a:pt x="0" y="863533"/>
                        </a:cubicBezTo>
                        <a:cubicBezTo>
                          <a:pt x="25154" y="689584"/>
                          <a:pt x="-8347" y="479052"/>
                          <a:pt x="0" y="1009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Bangla MN" pitchFamily="2" charset="0"/>
              <a:ea typeface="+mn-ea"/>
              <a:cs typeface="Bangla MN" pitchFamily="2" charset="0"/>
            </a:endParaRPr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78856588-A380-43F6-21C5-B41D2B622A6C}"/>
              </a:ext>
            </a:extLst>
          </p:cNvPr>
          <p:cNvSpPr/>
          <p:nvPr/>
        </p:nvSpPr>
        <p:spPr>
          <a:xfrm>
            <a:off x="73475" y="3193739"/>
            <a:ext cx="2909450" cy="519826"/>
          </a:xfrm>
          <a:prstGeom prst="round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Step 2: Paper Selection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0AC2E09-9999-8B34-F882-CC8E0B551AE9}"/>
              </a:ext>
            </a:extLst>
          </p:cNvPr>
          <p:cNvSpPr/>
          <p:nvPr/>
        </p:nvSpPr>
        <p:spPr>
          <a:xfrm>
            <a:off x="7169919" y="6161121"/>
            <a:ext cx="112543" cy="1609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088AC94-9D7E-5BA9-92FF-8BF17C549C64}"/>
              </a:ext>
            </a:extLst>
          </p:cNvPr>
          <p:cNvSpPr/>
          <p:nvPr/>
        </p:nvSpPr>
        <p:spPr>
          <a:xfrm>
            <a:off x="8252604" y="4394542"/>
            <a:ext cx="121971" cy="20033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DD4CD8E-3D1E-197B-30EC-5ADAC63D4D63}"/>
              </a:ext>
            </a:extLst>
          </p:cNvPr>
          <p:cNvSpPr/>
          <p:nvPr/>
        </p:nvSpPr>
        <p:spPr>
          <a:xfrm>
            <a:off x="8252604" y="4857832"/>
            <a:ext cx="121971" cy="20033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E5D0C53-5415-FEDF-72B4-C84D7CD28451}"/>
              </a:ext>
            </a:extLst>
          </p:cNvPr>
          <p:cNvSpPr/>
          <p:nvPr/>
        </p:nvSpPr>
        <p:spPr>
          <a:xfrm>
            <a:off x="7421420" y="3479039"/>
            <a:ext cx="205757" cy="20033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F42D289-8A4D-0C45-58E6-79C09AA965F9}"/>
              </a:ext>
            </a:extLst>
          </p:cNvPr>
          <p:cNvSpPr/>
          <p:nvPr/>
        </p:nvSpPr>
        <p:spPr>
          <a:xfrm>
            <a:off x="8252604" y="4621156"/>
            <a:ext cx="121971" cy="20033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42CAD35C-F7AE-4382-44EA-DA87A0D9100F}"/>
              </a:ext>
            </a:extLst>
          </p:cNvPr>
          <p:cNvCxnSpPr>
            <a:cxnSpLocks/>
          </p:cNvCxnSpPr>
          <p:nvPr/>
        </p:nvCxnSpPr>
        <p:spPr>
          <a:xfrm flipH="1" flipV="1">
            <a:off x="7627177" y="4713567"/>
            <a:ext cx="625427" cy="1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61D5BCD2-8C2F-B323-D93A-F690C67F223B}"/>
              </a:ext>
            </a:extLst>
          </p:cNvPr>
          <p:cNvSpPr/>
          <p:nvPr/>
        </p:nvSpPr>
        <p:spPr>
          <a:xfrm>
            <a:off x="7421420" y="5888576"/>
            <a:ext cx="205757" cy="20033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FE6AF7A-B23E-3BF7-51D6-7D1EF394DD29}"/>
              </a:ext>
            </a:extLst>
          </p:cNvPr>
          <p:cNvSpPr/>
          <p:nvPr/>
        </p:nvSpPr>
        <p:spPr>
          <a:xfrm>
            <a:off x="7421420" y="4621155"/>
            <a:ext cx="205757" cy="20033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9EAAA5C3-E2B3-DFC3-4453-32C7B1874ED7}"/>
              </a:ext>
            </a:extLst>
          </p:cNvPr>
          <p:cNvCxnSpPr>
            <a:cxnSpLocks/>
          </p:cNvCxnSpPr>
          <p:nvPr/>
        </p:nvCxnSpPr>
        <p:spPr>
          <a:xfrm flipH="1">
            <a:off x="9842078" y="4749626"/>
            <a:ext cx="386108" cy="0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5" name="Can 164">
            <a:extLst>
              <a:ext uri="{FF2B5EF4-FFF2-40B4-BE49-F238E27FC236}">
                <a16:creationId xmlns:a16="http://schemas.microsoft.com/office/drawing/2014/main" id="{BBC9D06D-EB56-FC53-815A-EFCB07113C0A}"/>
              </a:ext>
            </a:extLst>
          </p:cNvPr>
          <p:cNvSpPr/>
          <p:nvPr/>
        </p:nvSpPr>
        <p:spPr>
          <a:xfrm>
            <a:off x="3571756" y="5494307"/>
            <a:ext cx="1252616" cy="922541"/>
          </a:xfrm>
          <a:prstGeom prst="can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199</a:t>
            </a:r>
          </a:p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potential</a:t>
            </a:r>
          </a:p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papers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09B328E2-9BDF-54E8-0409-0F176E41190C}"/>
              </a:ext>
            </a:extLst>
          </p:cNvPr>
          <p:cNvCxnSpPr>
            <a:cxnSpLocks/>
          </p:cNvCxnSpPr>
          <p:nvPr/>
        </p:nvCxnSpPr>
        <p:spPr>
          <a:xfrm flipH="1">
            <a:off x="2724564" y="6199367"/>
            <a:ext cx="640831" cy="0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F1BF58FF-234E-DE21-10CD-C48F6E8B5C1F}"/>
              </a:ext>
            </a:extLst>
          </p:cNvPr>
          <p:cNvCxnSpPr>
            <a:cxnSpLocks/>
          </p:cNvCxnSpPr>
          <p:nvPr/>
        </p:nvCxnSpPr>
        <p:spPr>
          <a:xfrm flipH="1">
            <a:off x="5092694" y="6199367"/>
            <a:ext cx="640831" cy="0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68" name="Picture 2" descr="Discussion - Free communications icons">
            <a:extLst>
              <a:ext uri="{FF2B5EF4-FFF2-40B4-BE49-F238E27FC236}">
                <a16:creationId xmlns:a16="http://schemas.microsoft.com/office/drawing/2014/main" id="{CF8C8281-F94C-4CD2-5CC7-FAAEAD1F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709" y="5404325"/>
            <a:ext cx="706056" cy="70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4" descr="Discussion - Free user icons">
            <a:extLst>
              <a:ext uri="{FF2B5EF4-FFF2-40B4-BE49-F238E27FC236}">
                <a16:creationId xmlns:a16="http://schemas.microsoft.com/office/drawing/2014/main" id="{10ABD2E4-4340-20AD-89DD-56B396094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809" y="5393328"/>
            <a:ext cx="706057" cy="70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AE0DDBFB-BB9F-775E-906A-17008AD5EF07}"/>
              </a:ext>
            </a:extLst>
          </p:cNvPr>
          <p:cNvSpPr txBox="1"/>
          <p:nvPr/>
        </p:nvSpPr>
        <p:spPr>
          <a:xfrm>
            <a:off x="4753123" y="6271596"/>
            <a:ext cx="139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Independent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6FBC672-8E14-26A2-4EDC-E3DC90C8F2A9}"/>
              </a:ext>
            </a:extLst>
          </p:cNvPr>
          <p:cNvSpPr txBox="1"/>
          <p:nvPr/>
        </p:nvSpPr>
        <p:spPr>
          <a:xfrm>
            <a:off x="2469640" y="6271596"/>
            <a:ext cx="123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0" dirty="0">
                <a:solidFill>
                  <a:prstClr val="black"/>
                </a:solidFill>
                <a:latin typeface="Calibri" panose="020F0502020204030204"/>
                <a:cs typeface="+mn-cs"/>
              </a:rPr>
              <a:t>Discussion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A295E088-2B3B-7A9E-E1CC-77F5B0D0B67B}"/>
              </a:ext>
            </a:extLst>
          </p:cNvPr>
          <p:cNvCxnSpPr>
            <a:cxnSpLocks/>
          </p:cNvCxnSpPr>
          <p:nvPr/>
        </p:nvCxnSpPr>
        <p:spPr>
          <a:xfrm flipH="1">
            <a:off x="6282550" y="4735949"/>
            <a:ext cx="302400" cy="0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46380C31-2023-63D8-46CF-63BD05F0B6A0}"/>
              </a:ext>
            </a:extLst>
          </p:cNvPr>
          <p:cNvCxnSpPr>
            <a:cxnSpLocks/>
          </p:cNvCxnSpPr>
          <p:nvPr/>
        </p:nvCxnSpPr>
        <p:spPr>
          <a:xfrm rot="5400000">
            <a:off x="3412102" y="4395504"/>
            <a:ext cx="1750708" cy="266934"/>
          </a:xfrm>
          <a:prstGeom prst="bentConnector3">
            <a:avLst>
              <a:gd name="adj1" fmla="val 754"/>
            </a:avLst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4" name="Elbow Connector 173">
            <a:extLst>
              <a:ext uri="{FF2B5EF4-FFF2-40B4-BE49-F238E27FC236}">
                <a16:creationId xmlns:a16="http://schemas.microsoft.com/office/drawing/2014/main" id="{6F9C10DD-B7D0-6F81-ECE9-AE142DF6C6E9}"/>
              </a:ext>
            </a:extLst>
          </p:cNvPr>
          <p:cNvCxnSpPr>
            <a:cxnSpLocks/>
          </p:cNvCxnSpPr>
          <p:nvPr/>
        </p:nvCxnSpPr>
        <p:spPr>
          <a:xfrm rot="5400000">
            <a:off x="3990700" y="4974348"/>
            <a:ext cx="715186" cy="144768"/>
          </a:xfrm>
          <a:prstGeom prst="bentConnector3">
            <a:avLst>
              <a:gd name="adj1" fmla="val 2511"/>
            </a:avLst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BA07F82-6858-E4CD-CCA3-5C5A8253D942}"/>
              </a:ext>
            </a:extLst>
          </p:cNvPr>
          <p:cNvSpPr/>
          <p:nvPr/>
        </p:nvSpPr>
        <p:spPr>
          <a:xfrm>
            <a:off x="1316217" y="4564180"/>
            <a:ext cx="1587146" cy="62181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Backward Snowballing</a:t>
            </a:r>
          </a:p>
        </p:txBody>
      </p:sp>
      <p:sp>
        <p:nvSpPr>
          <p:cNvPr id="176" name="Can 175">
            <a:extLst>
              <a:ext uri="{FF2B5EF4-FFF2-40B4-BE49-F238E27FC236}">
                <a16:creationId xmlns:a16="http://schemas.microsoft.com/office/drawing/2014/main" id="{03E68C97-9977-2579-BAD5-345B80AE0765}"/>
              </a:ext>
            </a:extLst>
          </p:cNvPr>
          <p:cNvSpPr/>
          <p:nvPr/>
        </p:nvSpPr>
        <p:spPr>
          <a:xfrm>
            <a:off x="158440" y="5492628"/>
            <a:ext cx="1025541" cy="925898"/>
          </a:xfrm>
          <a:prstGeom prst="can">
            <a:avLst/>
          </a:prstGeom>
          <a:solidFill>
            <a:srgbClr val="A5A5A5"/>
          </a:solidFill>
          <a:ln w="12700" cap="flat" cmpd="sng" algn="ctr">
            <a:solidFill>
              <a:srgbClr val="00B0F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57</a:t>
            </a:r>
          </a:p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related </a:t>
            </a:r>
          </a:p>
          <a:p>
            <a:pPr marL="0" marR="0" lvl="0" indent="0" defTabSz="91440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ngla MN" pitchFamily="2" charset="0"/>
                <a:ea typeface="+mn-ea"/>
                <a:cs typeface="Bangla MN" pitchFamily="2" charset="0"/>
              </a:rPr>
              <a:t>papers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252CD40-1AAF-61D0-9004-6AA54D1F151A}"/>
              </a:ext>
            </a:extLst>
          </p:cNvPr>
          <p:cNvCxnSpPr>
            <a:cxnSpLocks/>
          </p:cNvCxnSpPr>
          <p:nvPr/>
        </p:nvCxnSpPr>
        <p:spPr>
          <a:xfrm flipH="1">
            <a:off x="1219955" y="5993968"/>
            <a:ext cx="286628" cy="0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B70FAF85-A7DA-4EEF-5E5C-82FEC7247248}"/>
              </a:ext>
            </a:extLst>
          </p:cNvPr>
          <p:cNvCxnSpPr>
            <a:cxnSpLocks/>
          </p:cNvCxnSpPr>
          <p:nvPr/>
        </p:nvCxnSpPr>
        <p:spPr>
          <a:xfrm>
            <a:off x="2085496" y="5219791"/>
            <a:ext cx="0" cy="270256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75005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24917-13FD-8797-C838-B3487801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0" y="271124"/>
            <a:ext cx="3574452" cy="97484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Survey: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AE9E7-8979-75CF-0188-80EBF1C9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00B18-B38D-A14C-BA00-A63345D7448D}" type="slidenum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e 41">
            <a:extLst>
              <a:ext uri="{FF2B5EF4-FFF2-40B4-BE49-F238E27FC236}">
                <a16:creationId xmlns:a16="http://schemas.microsoft.com/office/drawing/2014/main" id="{86B0188A-758E-528F-CDFE-CF5DE9802E17}"/>
              </a:ext>
            </a:extLst>
          </p:cNvPr>
          <p:cNvGraphicFramePr>
            <a:graphicFrameLocks noGrp="1"/>
          </p:cNvGraphicFramePr>
          <p:nvPr/>
        </p:nvGraphicFramePr>
        <p:xfrm>
          <a:off x="279130" y="3268553"/>
          <a:ext cx="11675443" cy="2704339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399072">
                  <a:extLst>
                    <a:ext uri="{9D8B030D-6E8A-4147-A177-3AD203B41FA5}">
                      <a16:colId xmlns:a16="http://schemas.microsoft.com/office/drawing/2014/main" val="2840741559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1143871910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368768986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03122671"/>
                    </a:ext>
                  </a:extLst>
                </a:gridCol>
                <a:gridCol w="957482">
                  <a:extLst>
                    <a:ext uri="{9D8B030D-6E8A-4147-A177-3AD203B41FA5}">
                      <a16:colId xmlns:a16="http://schemas.microsoft.com/office/drawing/2014/main" val="4167312949"/>
                    </a:ext>
                  </a:extLst>
                </a:gridCol>
                <a:gridCol w="1256714">
                  <a:extLst>
                    <a:ext uri="{9D8B030D-6E8A-4147-A177-3AD203B41FA5}">
                      <a16:colId xmlns:a16="http://schemas.microsoft.com/office/drawing/2014/main" val="2000015220"/>
                    </a:ext>
                  </a:extLst>
                </a:gridCol>
                <a:gridCol w="1694864">
                  <a:extLst>
                    <a:ext uri="{9D8B030D-6E8A-4147-A177-3AD203B41FA5}">
                      <a16:colId xmlns:a16="http://schemas.microsoft.com/office/drawing/2014/main" val="4237112886"/>
                    </a:ext>
                  </a:extLst>
                </a:gridCol>
                <a:gridCol w="858614">
                  <a:extLst>
                    <a:ext uri="{9D8B030D-6E8A-4147-A177-3AD203B41FA5}">
                      <a16:colId xmlns:a16="http://schemas.microsoft.com/office/drawing/2014/main" val="2085786369"/>
                    </a:ext>
                  </a:extLst>
                </a:gridCol>
                <a:gridCol w="1005277">
                  <a:extLst>
                    <a:ext uri="{9D8B030D-6E8A-4147-A177-3AD203B41FA5}">
                      <a16:colId xmlns:a16="http://schemas.microsoft.com/office/drawing/2014/main" val="1187352202"/>
                    </a:ext>
                  </a:extLst>
                </a:gridCol>
              </a:tblGrid>
              <a:tr h="764344">
                <a:tc>
                  <a:txBody>
                    <a:bodyPr/>
                    <a:lstStyle/>
                    <a:p>
                      <a:endParaRPr lang="en-U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36000" marB="36000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Number of samples</a:t>
                      </a:r>
                    </a:p>
                  </a:txBody>
                  <a:tcPr marL="0" marR="0" marT="36000" marB="36000"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Dimensionality   </a:t>
                      </a:r>
                    </a:p>
                  </a:txBody>
                  <a:tcPr marL="0" marR="0" marT="36000" marB="36000"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Distribution</a:t>
                      </a:r>
                    </a:p>
                  </a:txBody>
                  <a:tcPr marL="0" marR="0" marT="36000" marB="36000"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Density</a:t>
                      </a:r>
                    </a:p>
                  </a:txBody>
                  <a:tcPr marL="0" marR="0" marT="36000" marB="36000"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Separation</a:t>
                      </a:r>
                    </a:p>
                  </a:txBody>
                  <a:tcPr marL="0" marR="0" marT="36000" marB="36000"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Concentration</a:t>
                      </a:r>
                    </a:p>
                  </a:txBody>
                  <a:tcPr marL="0" marR="0" marT="36000" marB="36000"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Label quality</a:t>
                      </a:r>
                    </a:p>
                  </a:txBody>
                  <a:tcPr marL="0" marR="0" marT="36000" marB="36000"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Domain specific</a:t>
                      </a:r>
                    </a:p>
                  </a:txBody>
                  <a:tcPr marL="0" marR="0" marT="36000" marB="36000"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020171"/>
                  </a:ext>
                </a:extLst>
              </a:tr>
              <a:tr h="648795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What it is?</a:t>
                      </a:r>
                    </a:p>
                  </a:txBody>
                  <a:tcPr marL="54000" marR="54000" marT="36000" marB="36000"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Distances between samples from different classes to each other (inter-class distance)</a:t>
                      </a:r>
                    </a:p>
                  </a:txBody>
                  <a:tcPr marL="54000" marR="54000" marT="36000" marB="36000"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 marL="54000" marR="54000" marT="36000" marB="36000"/>
                </a:tc>
                <a:tc hMerge="1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 marL="54000" marR="54000" marT="36000" marB="36000"/>
                </a:tc>
                <a:tc hMerge="1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 marL="54000" marR="54000" marT="36000" marB="360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 marL="54000" marR="54000" marT="36000" marB="36000" anchor="ctr"/>
                </a:tc>
                <a:extLst>
                  <a:ext uri="{0D108BD9-81ED-4DB2-BD59-A6C34878D82A}">
                    <a16:rowId xmlns:a16="http://schemas.microsoft.com/office/drawing/2014/main" val="183793926"/>
                  </a:ext>
                </a:extLst>
              </a:tr>
              <a:tr h="1109609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Main results</a:t>
                      </a:r>
                    </a:p>
                  </a:txBody>
                  <a:tcPr marL="54000" marR="54000" marT="36000" marB="36000"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Larger separation leads to lower adversarial vulnerability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Distance metrics, e.g., optimal transport, characterize the lower bound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Large separation makes some local classifiers (e.g., 1-NN) naturally robust 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Increasing the separation of internal (latent) features improves robustness</a:t>
                      </a:r>
                    </a:p>
                  </a:txBody>
                  <a:tcPr marL="54000" marR="54000" marT="36000" marB="36000" anchor="ctr">
                    <a:lnL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54000" marR="54000" marT="36000" marB="3600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54000" marR="54000" marT="36000" marB="3600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54000" marR="54000" marT="36000" marB="3600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54000" marR="54000" marT="36000" marB="3600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54000" marR="54000" marT="36000" marB="3600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54000" marR="54000" marT="36000" marB="3600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54000" marR="54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30546"/>
                  </a:ext>
                </a:extLst>
              </a:tr>
            </a:tbl>
          </a:graphicData>
        </a:graphic>
      </p:graphicFrame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7AF04DF9-B484-040D-FA38-FD4564EAD5B3}"/>
              </a:ext>
            </a:extLst>
          </p:cNvPr>
          <p:cNvSpPr/>
          <p:nvPr/>
        </p:nvSpPr>
        <p:spPr>
          <a:xfrm>
            <a:off x="7263813" y="2799949"/>
            <a:ext cx="986319" cy="40406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13/57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D0B412-64BA-E078-02A1-303459508122}"/>
              </a:ext>
            </a:extLst>
          </p:cNvPr>
          <p:cNvGrpSpPr/>
          <p:nvPr/>
        </p:nvGrpSpPr>
        <p:grpSpPr>
          <a:xfrm>
            <a:off x="3899372" y="156643"/>
            <a:ext cx="3207338" cy="2341215"/>
            <a:chOff x="8407033" y="1920695"/>
            <a:chExt cx="3207338" cy="234121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5FEB38A-C22B-E7D9-2012-BA18CFA3C35D}"/>
                </a:ext>
              </a:extLst>
            </p:cNvPr>
            <p:cNvSpPr/>
            <p:nvPr/>
          </p:nvSpPr>
          <p:spPr>
            <a:xfrm>
              <a:off x="9242337" y="3301644"/>
              <a:ext cx="142593" cy="14299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CA195B9-6B4B-F6CF-9CDC-37FBF21EC48C}"/>
                </a:ext>
              </a:extLst>
            </p:cNvPr>
            <p:cNvSpPr/>
            <p:nvPr/>
          </p:nvSpPr>
          <p:spPr>
            <a:xfrm>
              <a:off x="8984403" y="2842714"/>
              <a:ext cx="142593" cy="14299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7B58CA9-C515-7E46-C2CA-52C26FD2876F}"/>
                </a:ext>
              </a:extLst>
            </p:cNvPr>
            <p:cNvSpPr/>
            <p:nvPr/>
          </p:nvSpPr>
          <p:spPr>
            <a:xfrm>
              <a:off x="8905327" y="2249305"/>
              <a:ext cx="142593" cy="14299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E5C6C14-293B-E79A-B55A-74BECA4BE77F}"/>
                </a:ext>
              </a:extLst>
            </p:cNvPr>
            <p:cNvSpPr/>
            <p:nvPr/>
          </p:nvSpPr>
          <p:spPr>
            <a:xfrm>
              <a:off x="10331892" y="2771270"/>
              <a:ext cx="142593" cy="142999"/>
            </a:xfrm>
            <a:prstGeom prst="ellipse">
              <a:avLst/>
            </a:prstGeom>
            <a:solidFill>
              <a:srgbClr val="F7E3DE"/>
            </a:solidFill>
            <a:ln>
              <a:solidFill>
                <a:srgbClr val="F3D2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D5BF759-C4BE-9AD3-AB5B-E591C34BB7CB}"/>
                </a:ext>
              </a:extLst>
            </p:cNvPr>
            <p:cNvSpPr/>
            <p:nvPr/>
          </p:nvSpPr>
          <p:spPr>
            <a:xfrm>
              <a:off x="9099236" y="3658762"/>
              <a:ext cx="142593" cy="14299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B596310-8369-18FA-95AD-B675CECD3A7C}"/>
                </a:ext>
              </a:extLst>
            </p:cNvPr>
            <p:cNvSpPr/>
            <p:nvPr/>
          </p:nvSpPr>
          <p:spPr>
            <a:xfrm>
              <a:off x="10691249" y="2916687"/>
              <a:ext cx="142593" cy="142999"/>
            </a:xfrm>
            <a:prstGeom prst="ellipse">
              <a:avLst/>
            </a:prstGeom>
            <a:solidFill>
              <a:srgbClr val="F7E3DE"/>
            </a:solidFill>
            <a:ln>
              <a:solidFill>
                <a:srgbClr val="F3D2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2D73071-577E-E366-F996-1ACF5E77AE16}"/>
                </a:ext>
              </a:extLst>
            </p:cNvPr>
            <p:cNvSpPr/>
            <p:nvPr/>
          </p:nvSpPr>
          <p:spPr>
            <a:xfrm>
              <a:off x="10309198" y="3113974"/>
              <a:ext cx="142593" cy="142999"/>
            </a:xfrm>
            <a:prstGeom prst="ellipse">
              <a:avLst/>
            </a:prstGeom>
            <a:solidFill>
              <a:srgbClr val="F7E3DE"/>
            </a:solidFill>
            <a:ln>
              <a:solidFill>
                <a:srgbClr val="F3D2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B65ACE7-BB22-61A3-BA03-0C5A4F10116E}"/>
                </a:ext>
              </a:extLst>
            </p:cNvPr>
            <p:cNvSpPr/>
            <p:nvPr/>
          </p:nvSpPr>
          <p:spPr>
            <a:xfrm>
              <a:off x="10775389" y="3093897"/>
              <a:ext cx="142593" cy="142999"/>
            </a:xfrm>
            <a:prstGeom prst="ellipse">
              <a:avLst/>
            </a:prstGeom>
            <a:solidFill>
              <a:srgbClr val="F7E3DE"/>
            </a:solidFill>
            <a:ln>
              <a:solidFill>
                <a:srgbClr val="F3D2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616289-F5B3-9C29-5EA0-9D0902111709}"/>
                </a:ext>
              </a:extLst>
            </p:cNvPr>
            <p:cNvSpPr/>
            <p:nvPr/>
          </p:nvSpPr>
          <p:spPr>
            <a:xfrm>
              <a:off x="10686079" y="3236397"/>
              <a:ext cx="142593" cy="142999"/>
            </a:xfrm>
            <a:prstGeom prst="ellipse">
              <a:avLst/>
            </a:prstGeom>
            <a:solidFill>
              <a:srgbClr val="F7E3DE"/>
            </a:solidFill>
            <a:ln>
              <a:solidFill>
                <a:srgbClr val="F3D2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1701A9B-4C98-F290-66D7-CA4F30AA4BE1}"/>
                </a:ext>
              </a:extLst>
            </p:cNvPr>
            <p:cNvCxnSpPr>
              <a:cxnSpLocks/>
            </p:cNvCxnSpPr>
            <p:nvPr/>
          </p:nvCxnSpPr>
          <p:spPr>
            <a:xfrm>
              <a:off x="9836776" y="2113878"/>
              <a:ext cx="0" cy="2021387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592E911-BA78-FC95-A5FF-0337167281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7033" y="3860708"/>
              <a:ext cx="3089505" cy="1092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C2C2E08-3C9E-C690-E678-CC0C691C7442}"/>
                </a:ext>
              </a:extLst>
            </p:cNvPr>
            <p:cNvSpPr/>
            <p:nvPr/>
          </p:nvSpPr>
          <p:spPr>
            <a:xfrm>
              <a:off x="10472093" y="3367716"/>
              <a:ext cx="142593" cy="142999"/>
            </a:xfrm>
            <a:prstGeom prst="ellipse">
              <a:avLst/>
            </a:prstGeom>
            <a:solidFill>
              <a:srgbClr val="F7E3DE"/>
            </a:solidFill>
            <a:ln>
              <a:solidFill>
                <a:srgbClr val="F3D2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3BE0770-23E8-8721-F520-2FD118DFA1A4}"/>
                </a:ext>
              </a:extLst>
            </p:cNvPr>
            <p:cNvSpPr/>
            <p:nvPr/>
          </p:nvSpPr>
          <p:spPr>
            <a:xfrm>
              <a:off x="8668528" y="3448635"/>
              <a:ext cx="142593" cy="14299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02B4611-012D-2844-8963-1F35C3BAB9FE}"/>
                </a:ext>
              </a:extLst>
            </p:cNvPr>
            <p:cNvSpPr/>
            <p:nvPr/>
          </p:nvSpPr>
          <p:spPr>
            <a:xfrm>
              <a:off x="8508652" y="2494236"/>
              <a:ext cx="142593" cy="14299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4B76132-7A85-F430-F63A-884CD0703ED7}"/>
                </a:ext>
              </a:extLst>
            </p:cNvPr>
            <p:cNvSpPr/>
            <p:nvPr/>
          </p:nvSpPr>
          <p:spPr>
            <a:xfrm>
              <a:off x="10982835" y="3042717"/>
              <a:ext cx="142593" cy="142999"/>
            </a:xfrm>
            <a:prstGeom prst="ellipse">
              <a:avLst/>
            </a:prstGeom>
            <a:solidFill>
              <a:srgbClr val="F7E3DE"/>
            </a:solidFill>
            <a:ln>
              <a:solidFill>
                <a:srgbClr val="F3D2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863557A-3F9B-8C54-B9FD-421A1E1A2DFD}"/>
                </a:ext>
              </a:extLst>
            </p:cNvPr>
            <p:cNvSpPr/>
            <p:nvPr/>
          </p:nvSpPr>
          <p:spPr>
            <a:xfrm>
              <a:off x="9551082" y="2947933"/>
              <a:ext cx="142593" cy="14299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43CFCBE-D338-D7AA-DD49-4157D12704E9}"/>
                </a:ext>
              </a:extLst>
            </p:cNvPr>
            <p:cNvSpPr/>
            <p:nvPr/>
          </p:nvSpPr>
          <p:spPr>
            <a:xfrm>
              <a:off x="9355023" y="2486649"/>
              <a:ext cx="142593" cy="14299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5127B1B-396B-69BE-35C2-CA731157D5C1}"/>
                </a:ext>
              </a:extLst>
            </p:cNvPr>
            <p:cNvSpPr/>
            <p:nvPr/>
          </p:nvSpPr>
          <p:spPr>
            <a:xfrm>
              <a:off x="10770091" y="2708299"/>
              <a:ext cx="142593" cy="142999"/>
            </a:xfrm>
            <a:prstGeom prst="ellipse">
              <a:avLst/>
            </a:prstGeom>
            <a:solidFill>
              <a:srgbClr val="F7E3DE"/>
            </a:solidFill>
            <a:ln>
              <a:solidFill>
                <a:srgbClr val="F3D2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Graphic 54" descr="Add with solid fill">
              <a:extLst>
                <a:ext uri="{FF2B5EF4-FFF2-40B4-BE49-F238E27FC236}">
                  <a16:creationId xmlns:a16="http://schemas.microsoft.com/office/drawing/2014/main" id="{FEFE20FD-951C-BD68-5F8F-556A4C393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0130" y="2973300"/>
              <a:ext cx="178699" cy="178699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33F815D-89CB-1358-F20E-D9609AD4B089}"/>
                </a:ext>
              </a:extLst>
            </p:cNvPr>
            <p:cNvSpPr txBox="1"/>
            <p:nvPr/>
          </p:nvSpPr>
          <p:spPr>
            <a:xfrm>
              <a:off x="11233523" y="3861800"/>
              <a:ext cx="380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+mn-cs"/>
                  <a:sym typeface="Symbol" panose="05050102010706020507" pitchFamily="18" charset="2"/>
                </a:rPr>
                <a:t>f</a:t>
              </a:r>
              <a:r>
                <a:rPr kumimoji="0" 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Symbol" panose="05050102010706020507" pitchFamily="18" charset="2"/>
                </a:rPr>
                <a:t>1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C9D7A21-12A6-9B14-43C3-800A5FD1B69A}"/>
                </a:ext>
              </a:extLst>
            </p:cNvPr>
            <p:cNvSpPr/>
            <p:nvPr/>
          </p:nvSpPr>
          <p:spPr>
            <a:xfrm>
              <a:off x="10473974" y="2897279"/>
              <a:ext cx="142593" cy="142999"/>
            </a:xfrm>
            <a:prstGeom prst="ellipse">
              <a:avLst/>
            </a:prstGeom>
            <a:solidFill>
              <a:srgbClr val="F7E3DE"/>
            </a:solidFill>
            <a:ln>
              <a:solidFill>
                <a:srgbClr val="F3D2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4D56067-BAC5-0C06-3F3C-AF1D5F777B87}"/>
                </a:ext>
              </a:extLst>
            </p:cNvPr>
            <p:cNvSpPr/>
            <p:nvPr/>
          </p:nvSpPr>
          <p:spPr>
            <a:xfrm>
              <a:off x="10831228" y="3366976"/>
              <a:ext cx="142593" cy="142999"/>
            </a:xfrm>
            <a:prstGeom prst="ellipse">
              <a:avLst/>
            </a:prstGeom>
            <a:solidFill>
              <a:srgbClr val="F7E3DE"/>
            </a:solidFill>
            <a:ln>
              <a:solidFill>
                <a:srgbClr val="F3D2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AC72EA9-9F38-390C-B4DA-106E8A5D9DB2}"/>
                </a:ext>
              </a:extLst>
            </p:cNvPr>
            <p:cNvSpPr/>
            <p:nvPr/>
          </p:nvSpPr>
          <p:spPr>
            <a:xfrm>
              <a:off x="8508652" y="2991882"/>
              <a:ext cx="142593" cy="14299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2A843BB-4F0D-B810-9715-59A2CB982D39}"/>
                </a:ext>
              </a:extLst>
            </p:cNvPr>
            <p:cNvSpPr/>
            <p:nvPr/>
          </p:nvSpPr>
          <p:spPr>
            <a:xfrm>
              <a:off x="10063479" y="2486649"/>
              <a:ext cx="1152000" cy="1152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454FD54-3673-BE1D-8E11-DB6B097A6D73}"/>
                </a:ext>
              </a:extLst>
            </p:cNvPr>
            <p:cNvSpPr/>
            <p:nvPr/>
          </p:nvSpPr>
          <p:spPr>
            <a:xfrm>
              <a:off x="9523821" y="3601240"/>
              <a:ext cx="142593" cy="14299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AAB008C-7BF0-DAD0-BE22-176B009CDC9F}"/>
                </a:ext>
              </a:extLst>
            </p:cNvPr>
            <p:cNvSpPr/>
            <p:nvPr/>
          </p:nvSpPr>
          <p:spPr>
            <a:xfrm>
              <a:off x="10279479" y="2702649"/>
              <a:ext cx="720000" cy="720000"/>
            </a:xfrm>
            <a:prstGeom prst="ellipse">
              <a:avLst/>
            </a:prstGeom>
            <a:noFill/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38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123ABC7-C135-BC98-7443-E320CB401EBB}"/>
                </a:ext>
              </a:extLst>
            </p:cNvPr>
            <p:cNvSpPr txBox="1"/>
            <p:nvPr/>
          </p:nvSpPr>
          <p:spPr>
            <a:xfrm>
              <a:off x="9849350" y="1920695"/>
              <a:ext cx="380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+mn-cs"/>
                  <a:sym typeface="Symbol" panose="05050102010706020507" pitchFamily="18" charset="2"/>
                </a:rPr>
                <a:t>f</a:t>
              </a:r>
              <a:r>
                <a:rPr kumimoji="0" 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+mn-cs"/>
                  <a:sym typeface="Symbol" panose="05050102010706020507" pitchFamily="18" charset="2"/>
                </a:rPr>
                <a:t>2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0874714-C234-3B17-C21D-8497893512B3}"/>
                </a:ext>
              </a:extLst>
            </p:cNvPr>
            <p:cNvGrpSpPr/>
            <p:nvPr/>
          </p:nvGrpSpPr>
          <p:grpSpPr>
            <a:xfrm>
              <a:off x="9042993" y="2974288"/>
              <a:ext cx="1603601" cy="199482"/>
              <a:chOff x="9619288" y="3169358"/>
              <a:chExt cx="420486" cy="162560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FCEF2C5F-528E-5B83-7A6C-DC4624F37C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22378" y="3249573"/>
                <a:ext cx="417396" cy="2130"/>
              </a:xfrm>
              <a:prstGeom prst="straightConnector1">
                <a:avLst/>
              </a:prstGeom>
              <a:ln w="38100">
                <a:solidFill>
                  <a:schemeClr val="accent3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4BCA0B7-DD20-BC88-6083-8177399388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19288" y="3169358"/>
                <a:ext cx="0" cy="16256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CD63DAC-A175-9126-E015-0932242550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9774" y="3169358"/>
                <a:ext cx="0" cy="16256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2219BFA-8631-4C48-3C6B-4655C3E4E5DA}"/>
                </a:ext>
              </a:extLst>
            </p:cNvPr>
            <p:cNvSpPr txBox="1"/>
            <p:nvPr/>
          </p:nvSpPr>
          <p:spPr>
            <a:xfrm>
              <a:off x="10411874" y="3046313"/>
              <a:ext cx="463737" cy="317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Symbol" panose="05050102010706020507" pitchFamily="18" charset="2"/>
                </a:rPr>
                <a:t></a:t>
              </a:r>
              <a:r>
                <a:rPr kumimoji="0" lang="en-US" sz="1463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Symbol" panose="05050102010706020507" pitchFamily="18" charset="2"/>
                </a:rPr>
                <a:t>1</a:t>
              </a:r>
              <a:endParaRPr kumimoji="0" lang="en-US" sz="1463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4AC6C73-30D1-BD50-D971-0FF73AC94E21}"/>
              </a:ext>
            </a:extLst>
          </p:cNvPr>
          <p:cNvGrpSpPr/>
          <p:nvPr/>
        </p:nvGrpSpPr>
        <p:grpSpPr>
          <a:xfrm>
            <a:off x="7853132" y="149180"/>
            <a:ext cx="4337426" cy="2338602"/>
            <a:chOff x="7920507" y="146279"/>
            <a:chExt cx="4337426" cy="2338602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AF89E23-6B67-F815-5E5F-6D51647225D3}"/>
                </a:ext>
              </a:extLst>
            </p:cNvPr>
            <p:cNvSpPr txBox="1"/>
            <p:nvPr/>
          </p:nvSpPr>
          <p:spPr>
            <a:xfrm>
              <a:off x="11877085" y="2084771"/>
              <a:ext cx="380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" pitchFamily="2" charset="0"/>
                  <a:ea typeface="+mn-ea"/>
                  <a:cs typeface="+mn-cs"/>
                  <a:sym typeface="Symbol" panose="05050102010706020507" pitchFamily="18" charset="2"/>
                </a:rPr>
                <a:t>f</a:t>
              </a:r>
              <a:r>
                <a:rPr kumimoji="0" 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Symbol" panose="05050102010706020507" pitchFamily="18" charset="2"/>
                </a:rPr>
                <a:t>1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0D697C8-0D3B-6F30-10F6-C8899314DCB7}"/>
                </a:ext>
              </a:extLst>
            </p:cNvPr>
            <p:cNvGrpSpPr/>
            <p:nvPr/>
          </p:nvGrpSpPr>
          <p:grpSpPr>
            <a:xfrm>
              <a:off x="7920507" y="146279"/>
              <a:ext cx="4218306" cy="2214571"/>
              <a:chOff x="7920507" y="146279"/>
              <a:chExt cx="4218306" cy="2214571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1D0C26AE-1B59-5300-3F34-C7BA01F95ECA}"/>
                  </a:ext>
                </a:extLst>
              </p:cNvPr>
              <p:cNvSpPr/>
              <p:nvPr/>
            </p:nvSpPr>
            <p:spPr>
              <a:xfrm>
                <a:off x="8746804" y="1527229"/>
                <a:ext cx="142593" cy="142999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3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DFE2745-725B-4AB8-5D1E-D35A2492C20C}"/>
                  </a:ext>
                </a:extLst>
              </p:cNvPr>
              <p:cNvSpPr/>
              <p:nvPr/>
            </p:nvSpPr>
            <p:spPr>
              <a:xfrm>
                <a:off x="8488870" y="1068299"/>
                <a:ext cx="142593" cy="142999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3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9E7BBBD-6661-DDCA-9D69-8CA9F148532C}"/>
                  </a:ext>
                </a:extLst>
              </p:cNvPr>
              <p:cNvSpPr/>
              <p:nvPr/>
            </p:nvSpPr>
            <p:spPr>
              <a:xfrm>
                <a:off x="8409794" y="474890"/>
                <a:ext cx="142593" cy="142999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3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FDB985D0-5C6B-1680-F3ED-73E8AC1006BD}"/>
                  </a:ext>
                </a:extLst>
              </p:cNvPr>
              <p:cNvSpPr/>
              <p:nvPr/>
            </p:nvSpPr>
            <p:spPr>
              <a:xfrm>
                <a:off x="11101561" y="996855"/>
                <a:ext cx="142593" cy="142999"/>
              </a:xfrm>
              <a:prstGeom prst="ellipse">
                <a:avLst/>
              </a:prstGeom>
              <a:solidFill>
                <a:srgbClr val="F7E3DE"/>
              </a:solidFill>
              <a:ln>
                <a:solidFill>
                  <a:srgbClr val="F3D2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3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28DFB66D-770D-0DF4-F64D-427A80BDC576}"/>
                  </a:ext>
                </a:extLst>
              </p:cNvPr>
              <p:cNvSpPr/>
              <p:nvPr/>
            </p:nvSpPr>
            <p:spPr>
              <a:xfrm>
                <a:off x="8603703" y="1884347"/>
                <a:ext cx="142593" cy="142999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3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51AD5C3-A4A0-66C5-63BD-4447BC4EED7E}"/>
                  </a:ext>
                </a:extLst>
              </p:cNvPr>
              <p:cNvSpPr/>
              <p:nvPr/>
            </p:nvSpPr>
            <p:spPr>
              <a:xfrm>
                <a:off x="11460918" y="1142272"/>
                <a:ext cx="142593" cy="142999"/>
              </a:xfrm>
              <a:prstGeom prst="ellipse">
                <a:avLst/>
              </a:prstGeom>
              <a:solidFill>
                <a:srgbClr val="F7E3DE"/>
              </a:solidFill>
              <a:ln>
                <a:solidFill>
                  <a:srgbClr val="F3D2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3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8A087E6B-CDC4-9CC2-158A-8213A1ECD876}"/>
                  </a:ext>
                </a:extLst>
              </p:cNvPr>
              <p:cNvSpPr/>
              <p:nvPr/>
            </p:nvSpPr>
            <p:spPr>
              <a:xfrm>
                <a:off x="11078867" y="1339559"/>
                <a:ext cx="142593" cy="142999"/>
              </a:xfrm>
              <a:prstGeom prst="ellipse">
                <a:avLst/>
              </a:prstGeom>
              <a:solidFill>
                <a:srgbClr val="F7E3DE"/>
              </a:solidFill>
              <a:ln>
                <a:solidFill>
                  <a:srgbClr val="F3D2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3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EE600AC9-08FC-78B5-6311-3218D65FF434}"/>
                  </a:ext>
                </a:extLst>
              </p:cNvPr>
              <p:cNvSpPr/>
              <p:nvPr/>
            </p:nvSpPr>
            <p:spPr>
              <a:xfrm>
                <a:off x="11545058" y="1319482"/>
                <a:ext cx="142593" cy="142999"/>
              </a:xfrm>
              <a:prstGeom prst="ellipse">
                <a:avLst/>
              </a:prstGeom>
              <a:solidFill>
                <a:srgbClr val="F7E3DE"/>
              </a:solidFill>
              <a:ln>
                <a:solidFill>
                  <a:srgbClr val="F3D2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3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150E1DDE-7FA0-2911-2337-56108C42DAFB}"/>
                  </a:ext>
                </a:extLst>
              </p:cNvPr>
              <p:cNvSpPr/>
              <p:nvPr/>
            </p:nvSpPr>
            <p:spPr>
              <a:xfrm>
                <a:off x="11455748" y="1461982"/>
                <a:ext cx="142593" cy="142999"/>
              </a:xfrm>
              <a:prstGeom prst="ellipse">
                <a:avLst/>
              </a:prstGeom>
              <a:solidFill>
                <a:srgbClr val="F7E3DE"/>
              </a:solidFill>
              <a:ln>
                <a:solidFill>
                  <a:srgbClr val="F3D2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3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109E7B48-7A22-517D-A1DE-BF126E379F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1023" y="339463"/>
                <a:ext cx="0" cy="2021387"/>
              </a:xfrm>
              <a:prstGeom prst="straightConnector1">
                <a:avLst/>
              </a:prstGeom>
              <a:ln>
                <a:solidFill>
                  <a:schemeClr val="bg2">
                    <a:lumMod val="25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8358C2D9-6136-8B13-5DF2-67C9CE682F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0507" y="2084771"/>
                <a:ext cx="4218306" cy="0"/>
              </a:xfrm>
              <a:prstGeom prst="straightConnector1">
                <a:avLst/>
              </a:prstGeom>
              <a:ln>
                <a:solidFill>
                  <a:schemeClr val="bg2">
                    <a:lumMod val="25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DE8C5117-B0DA-302E-3617-3EA25D10B7A0}"/>
                  </a:ext>
                </a:extLst>
              </p:cNvPr>
              <p:cNvSpPr/>
              <p:nvPr/>
            </p:nvSpPr>
            <p:spPr>
              <a:xfrm>
                <a:off x="11241762" y="1593301"/>
                <a:ext cx="142593" cy="142999"/>
              </a:xfrm>
              <a:prstGeom prst="ellipse">
                <a:avLst/>
              </a:prstGeom>
              <a:solidFill>
                <a:srgbClr val="F7E3DE"/>
              </a:solidFill>
              <a:ln>
                <a:solidFill>
                  <a:srgbClr val="F3D2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3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D46210CF-1DFB-7FCF-3BF4-2441846B42C4}"/>
                  </a:ext>
                </a:extLst>
              </p:cNvPr>
              <p:cNvSpPr/>
              <p:nvPr/>
            </p:nvSpPr>
            <p:spPr>
              <a:xfrm>
                <a:off x="8172995" y="1674220"/>
                <a:ext cx="142593" cy="142999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3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8041750D-4411-EF37-3432-5F535675E09B}"/>
                  </a:ext>
                </a:extLst>
              </p:cNvPr>
              <p:cNvSpPr/>
              <p:nvPr/>
            </p:nvSpPr>
            <p:spPr>
              <a:xfrm>
                <a:off x="8013119" y="719821"/>
                <a:ext cx="142593" cy="142999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3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B077CC96-7E41-A62F-C9F0-99BDE649211A}"/>
                  </a:ext>
                </a:extLst>
              </p:cNvPr>
              <p:cNvSpPr/>
              <p:nvPr/>
            </p:nvSpPr>
            <p:spPr>
              <a:xfrm>
                <a:off x="11752504" y="1268302"/>
                <a:ext cx="142593" cy="142999"/>
              </a:xfrm>
              <a:prstGeom prst="ellipse">
                <a:avLst/>
              </a:prstGeom>
              <a:solidFill>
                <a:srgbClr val="F7E3DE"/>
              </a:solidFill>
              <a:ln>
                <a:solidFill>
                  <a:srgbClr val="F3D2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3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56F8B1C4-3049-2AC9-2AC9-47E1A581303D}"/>
                  </a:ext>
                </a:extLst>
              </p:cNvPr>
              <p:cNvSpPr/>
              <p:nvPr/>
            </p:nvSpPr>
            <p:spPr>
              <a:xfrm>
                <a:off x="9055549" y="1173518"/>
                <a:ext cx="142593" cy="142999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3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9194B5B-B0AC-9DFC-5F0F-96CC18D401D9}"/>
                  </a:ext>
                </a:extLst>
              </p:cNvPr>
              <p:cNvSpPr/>
              <p:nvPr/>
            </p:nvSpPr>
            <p:spPr>
              <a:xfrm>
                <a:off x="8859490" y="712234"/>
                <a:ext cx="142593" cy="142999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3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C24B5B5D-25A4-E63C-3DC4-55E729859595}"/>
                  </a:ext>
                </a:extLst>
              </p:cNvPr>
              <p:cNvSpPr/>
              <p:nvPr/>
            </p:nvSpPr>
            <p:spPr>
              <a:xfrm>
                <a:off x="11539760" y="933884"/>
                <a:ext cx="142593" cy="142999"/>
              </a:xfrm>
              <a:prstGeom prst="ellipse">
                <a:avLst/>
              </a:prstGeom>
              <a:solidFill>
                <a:srgbClr val="F7E3DE"/>
              </a:solidFill>
              <a:ln>
                <a:solidFill>
                  <a:srgbClr val="F3D2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3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27" name="Graphic 126" descr="Add with solid fill">
                <a:extLst>
                  <a:ext uri="{FF2B5EF4-FFF2-40B4-BE49-F238E27FC236}">
                    <a16:creationId xmlns:a16="http://schemas.microsoft.com/office/drawing/2014/main" id="{3D791AAE-4A8F-CDA9-AB49-F5D7E543A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319799" y="1198885"/>
                <a:ext cx="178699" cy="178699"/>
              </a:xfrm>
              <a:prstGeom prst="rect">
                <a:avLst/>
              </a:prstGeom>
            </p:spPr>
          </p:pic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C12113A5-3889-87C5-456B-47602568DC86}"/>
                  </a:ext>
                </a:extLst>
              </p:cNvPr>
              <p:cNvSpPr/>
              <p:nvPr/>
            </p:nvSpPr>
            <p:spPr>
              <a:xfrm>
                <a:off x="11243643" y="1122864"/>
                <a:ext cx="142593" cy="142999"/>
              </a:xfrm>
              <a:prstGeom prst="ellipse">
                <a:avLst/>
              </a:prstGeom>
              <a:solidFill>
                <a:srgbClr val="F7E3DE"/>
              </a:solidFill>
              <a:ln>
                <a:solidFill>
                  <a:srgbClr val="F3D2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3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A7945E30-74DC-CE64-82F2-05CB4D500211}"/>
                  </a:ext>
                </a:extLst>
              </p:cNvPr>
              <p:cNvSpPr/>
              <p:nvPr/>
            </p:nvSpPr>
            <p:spPr>
              <a:xfrm>
                <a:off x="11600897" y="1592561"/>
                <a:ext cx="142593" cy="142999"/>
              </a:xfrm>
              <a:prstGeom prst="ellipse">
                <a:avLst/>
              </a:prstGeom>
              <a:solidFill>
                <a:srgbClr val="F7E3DE"/>
              </a:solidFill>
              <a:ln>
                <a:solidFill>
                  <a:srgbClr val="F3D2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3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CBFDB69A-78E4-56E4-6F50-5C41D51E0D6F}"/>
                  </a:ext>
                </a:extLst>
              </p:cNvPr>
              <p:cNvSpPr/>
              <p:nvPr/>
            </p:nvSpPr>
            <p:spPr>
              <a:xfrm>
                <a:off x="8013119" y="1217467"/>
                <a:ext cx="142593" cy="142999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3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144A63B-475E-C122-45FF-91820DCEAFA0}"/>
                  </a:ext>
                </a:extLst>
              </p:cNvPr>
              <p:cNvSpPr/>
              <p:nvPr/>
            </p:nvSpPr>
            <p:spPr>
              <a:xfrm>
                <a:off x="10833148" y="712234"/>
                <a:ext cx="1152000" cy="115200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3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A66339CA-2617-4D68-A595-133A7F5FFA28}"/>
                  </a:ext>
                </a:extLst>
              </p:cNvPr>
              <p:cNvSpPr/>
              <p:nvPr/>
            </p:nvSpPr>
            <p:spPr>
              <a:xfrm>
                <a:off x="9028288" y="1826825"/>
                <a:ext cx="142593" cy="142999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3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B256E88F-EEC3-9802-1AEB-A5ECA3F9DB04}"/>
                  </a:ext>
                </a:extLst>
              </p:cNvPr>
              <p:cNvSpPr/>
              <p:nvPr/>
            </p:nvSpPr>
            <p:spPr>
              <a:xfrm>
                <a:off x="11049148" y="928234"/>
                <a:ext cx="720000" cy="72000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38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3E39A8E-9D83-15F3-8F43-8C0BAABB1305}"/>
                  </a:ext>
                </a:extLst>
              </p:cNvPr>
              <p:cNvSpPr txBox="1"/>
              <p:nvPr/>
            </p:nvSpPr>
            <p:spPr>
              <a:xfrm>
                <a:off x="10141379" y="146279"/>
                <a:ext cx="3808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" pitchFamily="2" charset="0"/>
                    <a:ea typeface="+mn-ea"/>
                    <a:cs typeface="+mn-cs"/>
                    <a:sym typeface="Symbol" panose="05050102010706020507" pitchFamily="18" charset="2"/>
                  </a:rPr>
                  <a:t>f</a:t>
                </a:r>
                <a:r>
                  <a:rPr kumimoji="0" lang="en-US" sz="11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" pitchFamily="2" charset="0"/>
                    <a:ea typeface="+mn-ea"/>
                    <a:cs typeface="+mn-cs"/>
                    <a:sym typeface="Symbol" panose="05050102010706020507" pitchFamily="18" charset="2"/>
                  </a:rPr>
                  <a:t>2</a:t>
                </a:r>
                <a:endParaRPr kumimoji="0" 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0E235A3D-AC3E-5F47-098B-C0F8157EA58A}"/>
                  </a:ext>
                </a:extLst>
              </p:cNvPr>
              <p:cNvGrpSpPr/>
              <p:nvPr/>
            </p:nvGrpSpPr>
            <p:grpSpPr>
              <a:xfrm>
                <a:off x="8547294" y="1199873"/>
                <a:ext cx="2859860" cy="199482"/>
                <a:chOff x="9542876" y="3169358"/>
                <a:chExt cx="530218" cy="162560"/>
              </a:xfrm>
            </p:grpSpPr>
            <p:cxnSp>
              <p:nvCxnSpPr>
                <p:cNvPr id="203" name="Straight Arrow Connector 202">
                  <a:extLst>
                    <a:ext uri="{FF2B5EF4-FFF2-40B4-BE49-F238E27FC236}">
                      <a16:creationId xmlns:a16="http://schemas.microsoft.com/office/drawing/2014/main" id="{21225C72-D64C-50C3-D012-501F13B654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7427" y="3249573"/>
                  <a:ext cx="520603" cy="0"/>
                </a:xfrm>
                <a:prstGeom prst="straightConnector1">
                  <a:avLst/>
                </a:prstGeom>
                <a:ln w="38100">
                  <a:solidFill>
                    <a:schemeClr val="accent3">
                      <a:lumMod val="7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5DEA2C97-5E61-E0F8-3B4A-8A8504CF88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42876" y="3169358"/>
                  <a:ext cx="0" cy="162560"/>
                </a:xfrm>
                <a:prstGeom prst="line">
                  <a:avLst/>
                </a:prstGeom>
                <a:ln w="762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93973496-063F-7FA1-DC93-89DF935D0C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3094" y="3169358"/>
                  <a:ext cx="0" cy="162560"/>
                </a:xfrm>
                <a:prstGeom prst="line">
                  <a:avLst/>
                </a:prstGeom>
                <a:ln w="762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BDA7DE61-AEE3-4802-3C13-8CDC19C217E3}"/>
                  </a:ext>
                </a:extLst>
              </p:cNvPr>
              <p:cNvSpPr txBox="1"/>
              <p:nvPr/>
            </p:nvSpPr>
            <p:spPr>
              <a:xfrm>
                <a:off x="11181543" y="1271898"/>
                <a:ext cx="463737" cy="317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Symbol" panose="05050102010706020507" pitchFamily="18" charset="2"/>
                  </a:rPr>
                  <a:t></a:t>
                </a:r>
                <a:r>
                  <a:rPr kumimoji="0" lang="en-US" sz="1463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Symbol" panose="05050102010706020507" pitchFamily="18" charset="2"/>
                  </a:rPr>
                  <a:t>1</a:t>
                </a:r>
                <a:endParaRPr kumimoji="0" lang="en-US" sz="1463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06" name="Graphic 205" descr="Close">
            <a:extLst>
              <a:ext uri="{FF2B5EF4-FFF2-40B4-BE49-F238E27FC236}">
                <a16:creationId xmlns:a16="http://schemas.microsoft.com/office/drawing/2014/main" id="{A1DF97F3-569B-4C7C-E1C8-D45CF283C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1553" y="84773"/>
            <a:ext cx="737324" cy="737324"/>
          </a:xfrm>
          <a:prstGeom prst="rect">
            <a:avLst/>
          </a:prstGeom>
        </p:spPr>
      </p:pic>
      <p:pic>
        <p:nvPicPr>
          <p:cNvPr id="207" name="Graphic 206" descr="Checkmark">
            <a:extLst>
              <a:ext uri="{FF2B5EF4-FFF2-40B4-BE49-F238E27FC236}">
                <a16:creationId xmlns:a16="http://schemas.microsoft.com/office/drawing/2014/main" id="{EBAAFE90-8DC1-AC8C-0592-B48171C17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0740" y="87415"/>
            <a:ext cx="737324" cy="737324"/>
          </a:xfrm>
          <a:prstGeom prst="rect">
            <a:avLst/>
          </a:prstGeom>
        </p:spPr>
      </p:pic>
      <p:sp>
        <p:nvSpPr>
          <p:cNvPr id="6" name="Rounded Rectangular Callout 6">
            <a:extLst>
              <a:ext uri="{FF2B5EF4-FFF2-40B4-BE49-F238E27FC236}">
                <a16:creationId xmlns:a16="http://schemas.microsoft.com/office/drawing/2014/main" id="{FFA1A176-15DD-AF4F-F5F7-EAA7590E3221}"/>
              </a:ext>
            </a:extLst>
          </p:cNvPr>
          <p:cNvSpPr/>
          <p:nvPr/>
        </p:nvSpPr>
        <p:spPr>
          <a:xfrm>
            <a:off x="1869897" y="2810223"/>
            <a:ext cx="986319" cy="40406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10/57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C960DFB-C311-434B-FB63-151CC83FAF13}"/>
              </a:ext>
            </a:extLst>
          </p:cNvPr>
          <p:cNvSpPr/>
          <p:nvPr/>
        </p:nvSpPr>
        <p:spPr>
          <a:xfrm>
            <a:off x="3431567" y="2810223"/>
            <a:ext cx="986319" cy="40406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17/57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25D4437-E49B-DB7A-8935-3BB3DDCDD224}"/>
              </a:ext>
            </a:extLst>
          </p:cNvPr>
          <p:cNvSpPr/>
          <p:nvPr/>
        </p:nvSpPr>
        <p:spPr>
          <a:xfrm>
            <a:off x="4972684" y="2810223"/>
            <a:ext cx="986319" cy="40406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8/57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33A6AAA-48D5-5EEA-42B0-63288F96563A}"/>
              </a:ext>
            </a:extLst>
          </p:cNvPr>
          <p:cNvSpPr/>
          <p:nvPr/>
        </p:nvSpPr>
        <p:spPr>
          <a:xfrm>
            <a:off x="6164482" y="2799949"/>
            <a:ext cx="986319" cy="40406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5/57</a:t>
            </a:r>
          </a:p>
        </p:txBody>
      </p:sp>
    </p:spTree>
    <p:extLst>
      <p:ext uri="{BB962C8B-B14F-4D97-AF65-F5344CB8AC3E}">
        <p14:creationId xmlns:p14="http://schemas.microsoft.com/office/powerpoint/2010/main" val="1609996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C33C-2E58-4EF5-8AF5-A3346E3F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76" y="-90936"/>
            <a:ext cx="10515600" cy="13258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3202A-5988-4D67-B360-C834218AB44F}"/>
              </a:ext>
            </a:extLst>
          </p:cNvPr>
          <p:cNvSpPr/>
          <p:nvPr/>
        </p:nvSpPr>
        <p:spPr>
          <a:xfrm>
            <a:off x="313071" y="1036175"/>
            <a:ext cx="11311370" cy="1837482"/>
          </a:xfrm>
          <a:prstGeom prst="rect">
            <a:avLst/>
          </a:prstGeom>
          <a:noFill/>
          <a:ln w="1905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B50F68-DC09-4145-92A6-0C53CBE2DEA8}"/>
              </a:ext>
            </a:extLst>
          </p:cNvPr>
          <p:cNvSpPr/>
          <p:nvPr/>
        </p:nvSpPr>
        <p:spPr>
          <a:xfrm>
            <a:off x="299423" y="5113899"/>
            <a:ext cx="11311370" cy="1593994"/>
          </a:xfrm>
          <a:prstGeom prst="rect">
            <a:avLst/>
          </a:prstGeom>
          <a:noFill/>
          <a:ln w="1905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6DCFD4-71DA-4F29-9585-F591F6DA10EA}"/>
              </a:ext>
            </a:extLst>
          </p:cNvPr>
          <p:cNvSpPr txBox="1"/>
          <p:nvPr/>
        </p:nvSpPr>
        <p:spPr>
          <a:xfrm>
            <a:off x="313071" y="1052884"/>
            <a:ext cx="2262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Evasive Malware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7940F3-57A0-499E-9998-E4FC084D3904}"/>
              </a:ext>
            </a:extLst>
          </p:cNvPr>
          <p:cNvSpPr txBox="1"/>
          <p:nvPr/>
        </p:nvSpPr>
        <p:spPr>
          <a:xfrm>
            <a:off x="433117" y="5138066"/>
            <a:ext cx="183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Current work</a:t>
            </a:r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A404CF19-751E-44A3-BF88-DB7880CB3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2634" y="1607694"/>
            <a:ext cx="742110" cy="742110"/>
          </a:xfrm>
          <a:prstGeom prst="rect">
            <a:avLst/>
          </a:prstGeom>
        </p:spPr>
      </p:pic>
      <p:pic>
        <p:nvPicPr>
          <p:cNvPr id="9" name="Graphic 8" descr="Vlog outline">
            <a:extLst>
              <a:ext uri="{FF2B5EF4-FFF2-40B4-BE49-F238E27FC236}">
                <a16:creationId xmlns:a16="http://schemas.microsoft.com/office/drawing/2014/main" id="{98481F87-EEE2-4E5C-B538-B05F527382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6973" y="1599796"/>
            <a:ext cx="764308" cy="764308"/>
          </a:xfrm>
          <a:prstGeom prst="rect">
            <a:avLst/>
          </a:prstGeom>
        </p:spPr>
      </p:pic>
      <p:sp>
        <p:nvSpPr>
          <p:cNvPr id="52" name="Arrow: Left-Right 51">
            <a:extLst>
              <a:ext uri="{FF2B5EF4-FFF2-40B4-BE49-F238E27FC236}">
                <a16:creationId xmlns:a16="http://schemas.microsoft.com/office/drawing/2014/main" id="{18306420-DBCB-4631-A246-B238E5DF8F8D}"/>
              </a:ext>
            </a:extLst>
          </p:cNvPr>
          <p:cNvSpPr/>
          <p:nvPr/>
        </p:nvSpPr>
        <p:spPr>
          <a:xfrm>
            <a:off x="2187292" y="1920158"/>
            <a:ext cx="631231" cy="24469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Arrow: Left-Right 52">
            <a:extLst>
              <a:ext uri="{FF2B5EF4-FFF2-40B4-BE49-F238E27FC236}">
                <a16:creationId xmlns:a16="http://schemas.microsoft.com/office/drawing/2014/main" id="{D2CDBCC3-FA42-4418-B41A-B49C6BB1A78F}"/>
              </a:ext>
            </a:extLst>
          </p:cNvPr>
          <p:cNvSpPr/>
          <p:nvPr/>
        </p:nvSpPr>
        <p:spPr>
          <a:xfrm>
            <a:off x="5507162" y="1948067"/>
            <a:ext cx="642685" cy="21785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Graphic 6" descr="Clipboard outline">
            <a:extLst>
              <a:ext uri="{FF2B5EF4-FFF2-40B4-BE49-F238E27FC236}">
                <a16:creationId xmlns:a16="http://schemas.microsoft.com/office/drawing/2014/main" id="{7A456D26-E89B-4945-8045-79AAFD2B87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4528" y="1597880"/>
            <a:ext cx="821607" cy="821607"/>
          </a:xfrm>
          <a:prstGeom prst="rect">
            <a:avLst/>
          </a:prstGeom>
        </p:spPr>
      </p:pic>
      <p:sp>
        <p:nvSpPr>
          <p:cNvPr id="102" name="Slide Number Placeholder 3">
            <a:extLst>
              <a:ext uri="{FF2B5EF4-FFF2-40B4-BE49-F238E27FC236}">
                <a16:creationId xmlns:a16="http://schemas.microsoft.com/office/drawing/2014/main" id="{BF278410-9EF0-4DF5-8C34-766FA40C1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501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i="1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189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377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566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754" algn="ctr" rtl="0" eaLnBrk="0" fontAlgn="base" hangingPunct="0">
              <a:spcBef>
                <a:spcPct val="0"/>
              </a:spcBef>
              <a:spcAft>
                <a:spcPct val="0"/>
              </a:spcAft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5943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131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320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509" algn="l" defTabSz="457189" rtl="0" eaLnBrk="1" latinLnBrk="0" hangingPunct="1">
              <a:defRPr sz="3600" i="1" kern="120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E93F7B-A872-4FA1-8273-8A8C00496968}" type="slidenum">
              <a:rPr lang="en-US" smtClean="0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A9DE80-8729-43B8-8614-F24A53DC53DE}"/>
              </a:ext>
            </a:extLst>
          </p:cNvPr>
          <p:cNvGrpSpPr/>
          <p:nvPr/>
        </p:nvGrpSpPr>
        <p:grpSpPr>
          <a:xfrm>
            <a:off x="3050201" y="1450291"/>
            <a:ext cx="2284447" cy="1083216"/>
            <a:chOff x="54774" y="1472184"/>
            <a:chExt cx="8828069" cy="4186005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E7E7E078-CF47-4547-8C15-901E6B8D6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774" y="1472184"/>
              <a:ext cx="2676744" cy="4112788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5B566A4-C79A-4D34-A422-59728C443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21172" y="1472184"/>
              <a:ext cx="3261671" cy="1719375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FE8AF3DE-4B6A-4A83-B40C-8A23AD74C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14418" y="3516112"/>
              <a:ext cx="3261670" cy="2142077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197E45CE-95F0-4ADE-8D85-DAA855C1F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30636" y="1487491"/>
              <a:ext cx="2884665" cy="3604403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47D8E35B-93B9-4397-3480-036459CA3652}"/>
              </a:ext>
            </a:extLst>
          </p:cNvPr>
          <p:cNvSpPr txBox="1"/>
          <p:nvPr/>
        </p:nvSpPr>
        <p:spPr>
          <a:xfrm>
            <a:off x="2134879" y="6243434"/>
            <a:ext cx="2324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 device detection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DEA2DAD0-F67C-2FEF-73A6-D00B3C6A2357}"/>
              </a:ext>
            </a:extLst>
          </p:cNvPr>
          <p:cNvSpPr/>
          <p:nvPr/>
        </p:nvSpPr>
        <p:spPr>
          <a:xfrm>
            <a:off x="7032869" y="1948067"/>
            <a:ext cx="551483" cy="217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1F79A9B-EFA4-5721-CC25-E637E60BEF7B}"/>
              </a:ext>
            </a:extLst>
          </p:cNvPr>
          <p:cNvSpPr txBox="1"/>
          <p:nvPr/>
        </p:nvSpPr>
        <p:spPr>
          <a:xfrm>
            <a:off x="6295068" y="6240300"/>
            <a:ext cx="4727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Feature, data, and learning </a:t>
            </a:r>
            <a:r>
              <a:rPr lang="en-US" sz="20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epresentation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8929F7-1E36-412A-DFEA-FD0F7AD4D8F6}"/>
              </a:ext>
            </a:extLst>
          </p:cNvPr>
          <p:cNvGrpSpPr/>
          <p:nvPr/>
        </p:nvGrpSpPr>
        <p:grpSpPr>
          <a:xfrm>
            <a:off x="2495412" y="5438115"/>
            <a:ext cx="1504894" cy="891145"/>
            <a:chOff x="1224326" y="4181858"/>
            <a:chExt cx="2946628" cy="1744890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AA8828E-9FE8-6BC1-6C0C-27D47D1EEEBE}"/>
                </a:ext>
              </a:extLst>
            </p:cNvPr>
            <p:cNvCxnSpPr>
              <a:cxnSpLocks/>
            </p:cNvCxnSpPr>
            <p:nvPr/>
          </p:nvCxnSpPr>
          <p:spPr>
            <a:xfrm>
              <a:off x="2104298" y="4972458"/>
              <a:ext cx="46964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170">
              <a:extLst>
                <a:ext uri="{FF2B5EF4-FFF2-40B4-BE49-F238E27FC236}">
                  <a16:creationId xmlns:a16="http://schemas.microsoft.com/office/drawing/2014/main" id="{BAD97B1A-0BF1-8999-EAE6-99EC6D8F4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4326" y="4451226"/>
              <a:ext cx="951609" cy="951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375CFD0-F6E2-6DCB-E9FD-A9D5639839B3}"/>
                </a:ext>
              </a:extLst>
            </p:cNvPr>
            <p:cNvGrpSpPr/>
            <p:nvPr/>
          </p:nvGrpSpPr>
          <p:grpSpPr>
            <a:xfrm>
              <a:off x="2597306" y="4220676"/>
              <a:ext cx="1573648" cy="1303801"/>
              <a:chOff x="5675255" y="1724266"/>
              <a:chExt cx="1573648" cy="1303801"/>
            </a:xfrm>
          </p:grpSpPr>
          <p:pic>
            <p:nvPicPr>
              <p:cNvPr id="71" name="Picture 125" descr="&lt;strong&gt;User&lt;/strong&gt;:Nilli - Wikipedia, the free encyclopedia">
                <a:extLst>
                  <a:ext uri="{FF2B5EF4-FFF2-40B4-BE49-F238E27FC236}">
                    <a16:creationId xmlns:a16="http://schemas.microsoft.com/office/drawing/2014/main" id="{4CF72596-03DD-B6F1-A834-7AB0F8243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33955" y="2201472"/>
                <a:ext cx="614948" cy="6149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" name="Picture 3">
                <a:extLst>
                  <a:ext uri="{FF2B5EF4-FFF2-40B4-BE49-F238E27FC236}">
                    <a16:creationId xmlns:a16="http://schemas.microsoft.com/office/drawing/2014/main" id="{9A58E53F-4395-F956-A4D8-7BDC4725A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75255" y="1724266"/>
                <a:ext cx="659701" cy="13038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EB8BB9D8-7E7A-59D7-0D38-5C588EBB3FA5}"/>
                  </a:ext>
                </a:extLst>
              </p:cNvPr>
              <p:cNvSpPr/>
              <p:nvPr/>
            </p:nvSpPr>
            <p:spPr>
              <a:xfrm>
                <a:off x="6358901" y="2292950"/>
                <a:ext cx="282804" cy="170080"/>
              </a:xfrm>
              <a:custGeom>
                <a:avLst/>
                <a:gdLst>
                  <a:gd name="connsiteX0" fmla="*/ 282804 w 282804"/>
                  <a:gd name="connsiteY0" fmla="*/ 170080 h 170080"/>
                  <a:gd name="connsiteX1" fmla="*/ 179109 w 282804"/>
                  <a:gd name="connsiteY1" fmla="*/ 398 h 170080"/>
                  <a:gd name="connsiteX2" fmla="*/ 0 w 282804"/>
                  <a:gd name="connsiteY2" fmla="*/ 132373 h 17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2804" h="170080">
                    <a:moveTo>
                      <a:pt x="282804" y="170080"/>
                    </a:moveTo>
                    <a:cubicBezTo>
                      <a:pt x="254523" y="88381"/>
                      <a:pt x="226243" y="6682"/>
                      <a:pt x="179109" y="398"/>
                    </a:cubicBezTo>
                    <a:cubicBezTo>
                      <a:pt x="131975" y="-5887"/>
                      <a:pt x="65987" y="63243"/>
                      <a:pt x="0" y="132373"/>
                    </a:cubicBezTo>
                  </a:path>
                </a:pathLst>
              </a:cu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8A8C026-41E7-653A-0A7D-CCD5637C0E4E}"/>
                  </a:ext>
                </a:extLst>
              </p:cNvPr>
              <p:cNvSpPr/>
              <p:nvPr/>
            </p:nvSpPr>
            <p:spPr>
              <a:xfrm flipH="1" flipV="1">
                <a:off x="6358901" y="2475641"/>
                <a:ext cx="282804" cy="170080"/>
              </a:xfrm>
              <a:custGeom>
                <a:avLst/>
                <a:gdLst>
                  <a:gd name="connsiteX0" fmla="*/ 282804 w 282804"/>
                  <a:gd name="connsiteY0" fmla="*/ 170080 h 170080"/>
                  <a:gd name="connsiteX1" fmla="*/ 179109 w 282804"/>
                  <a:gd name="connsiteY1" fmla="*/ 398 h 170080"/>
                  <a:gd name="connsiteX2" fmla="*/ 0 w 282804"/>
                  <a:gd name="connsiteY2" fmla="*/ 132373 h 17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2804" h="170080">
                    <a:moveTo>
                      <a:pt x="282804" y="170080"/>
                    </a:moveTo>
                    <a:cubicBezTo>
                      <a:pt x="254523" y="88381"/>
                      <a:pt x="226243" y="6682"/>
                      <a:pt x="179109" y="398"/>
                    </a:cubicBezTo>
                    <a:cubicBezTo>
                      <a:pt x="131975" y="-5887"/>
                      <a:pt x="65987" y="63243"/>
                      <a:pt x="0" y="132373"/>
                    </a:cubicBezTo>
                  </a:path>
                </a:pathLst>
              </a:cu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5338D7E-6BFF-5B7F-5768-8A004C0C5753}"/>
                </a:ext>
              </a:extLst>
            </p:cNvPr>
            <p:cNvCxnSpPr>
              <a:cxnSpLocks/>
            </p:cNvCxnSpPr>
            <p:nvPr/>
          </p:nvCxnSpPr>
          <p:spPr>
            <a:xfrm>
              <a:off x="2339119" y="4181858"/>
              <a:ext cx="0" cy="174489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43F3FBA-7BB7-5441-1604-3D83A5B0BAFB}"/>
              </a:ext>
            </a:extLst>
          </p:cNvPr>
          <p:cNvGrpSpPr/>
          <p:nvPr/>
        </p:nvGrpSpPr>
        <p:grpSpPr>
          <a:xfrm>
            <a:off x="7388674" y="5419254"/>
            <a:ext cx="2189286" cy="760723"/>
            <a:chOff x="3566398" y="3855673"/>
            <a:chExt cx="3882061" cy="1348920"/>
          </a:xfrm>
        </p:grpSpPr>
        <p:grpSp>
          <p:nvGrpSpPr>
            <p:cNvPr id="84" name="Google Shape;113;p18">
              <a:extLst>
                <a:ext uri="{FF2B5EF4-FFF2-40B4-BE49-F238E27FC236}">
                  <a16:creationId xmlns:a16="http://schemas.microsoft.com/office/drawing/2014/main" id="{57860483-BA03-0538-E4AE-25C6858DF012}"/>
                </a:ext>
              </a:extLst>
            </p:cNvPr>
            <p:cNvGrpSpPr/>
            <p:nvPr/>
          </p:nvGrpSpPr>
          <p:grpSpPr>
            <a:xfrm>
              <a:off x="3566398" y="3855673"/>
              <a:ext cx="3882061" cy="1348920"/>
              <a:chOff x="760425" y="3633200"/>
              <a:chExt cx="3268000" cy="1109100"/>
            </a:xfrm>
          </p:grpSpPr>
          <p:sp>
            <p:nvSpPr>
              <p:cNvPr id="88" name="Google Shape;115;p18">
                <a:extLst>
                  <a:ext uri="{FF2B5EF4-FFF2-40B4-BE49-F238E27FC236}">
                    <a16:creationId xmlns:a16="http://schemas.microsoft.com/office/drawing/2014/main" id="{CAF1969D-861D-01A8-3263-DEF8E4B688E2}"/>
                  </a:ext>
                </a:extLst>
              </p:cNvPr>
              <p:cNvSpPr/>
              <p:nvPr/>
            </p:nvSpPr>
            <p:spPr>
              <a:xfrm>
                <a:off x="760425" y="3633200"/>
                <a:ext cx="1552500" cy="11091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89" name="Google Shape;117;p18">
                <a:extLst>
                  <a:ext uri="{FF2B5EF4-FFF2-40B4-BE49-F238E27FC236}">
                    <a16:creationId xmlns:a16="http://schemas.microsoft.com/office/drawing/2014/main" id="{F2678647-A585-281A-E0D0-2458FA54D06B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 l="14533" t="41045" r="79485" b="36172"/>
              <a:stretch/>
            </p:blipFill>
            <p:spPr>
              <a:xfrm>
                <a:off x="1160325" y="3691313"/>
                <a:ext cx="464700" cy="464700"/>
              </a:xfrm>
              <a:prstGeom prst="ellipse">
                <a:avLst/>
              </a:prstGeom>
              <a:noFill/>
              <a:ln>
                <a:noFill/>
              </a:ln>
            </p:spPr>
          </p:pic>
          <p:pic>
            <p:nvPicPr>
              <p:cNvPr id="90" name="Google Shape;119;p18">
                <a:extLst>
                  <a:ext uri="{FF2B5EF4-FFF2-40B4-BE49-F238E27FC236}">
                    <a16:creationId xmlns:a16="http://schemas.microsoft.com/office/drawing/2014/main" id="{9B97CA9A-5FD6-A71C-AC77-52B8FE3A9184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 l="14533" t="41045" r="79485" b="36172"/>
              <a:stretch/>
            </p:blipFill>
            <p:spPr>
              <a:xfrm>
                <a:off x="1012475" y="4192238"/>
                <a:ext cx="464700" cy="464700"/>
              </a:xfrm>
              <a:prstGeom prst="ellipse">
                <a:avLst/>
              </a:prstGeom>
              <a:noFill/>
              <a:ln>
                <a:noFill/>
              </a:ln>
            </p:spPr>
          </p:pic>
          <p:pic>
            <p:nvPicPr>
              <p:cNvPr id="91" name="Google Shape;120;p18">
                <a:extLst>
                  <a:ext uri="{FF2B5EF4-FFF2-40B4-BE49-F238E27FC236}">
                    <a16:creationId xmlns:a16="http://schemas.microsoft.com/office/drawing/2014/main" id="{5F59AC6B-1D8A-E504-8625-F301B63BD47A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 l="14533" t="41045" r="79485" b="36172"/>
              <a:stretch/>
            </p:blipFill>
            <p:spPr>
              <a:xfrm>
                <a:off x="1398700" y="4267663"/>
                <a:ext cx="464700" cy="464700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92" name="Google Shape;121;p18">
                <a:extLst>
                  <a:ext uri="{FF2B5EF4-FFF2-40B4-BE49-F238E27FC236}">
                    <a16:creationId xmlns:a16="http://schemas.microsoft.com/office/drawing/2014/main" id="{51D93731-194C-545B-73D2-1E6858079F78}"/>
                  </a:ext>
                </a:extLst>
              </p:cNvPr>
              <p:cNvSpPr/>
              <p:nvPr/>
            </p:nvSpPr>
            <p:spPr>
              <a:xfrm>
                <a:off x="2475925" y="3633200"/>
                <a:ext cx="1552500" cy="11091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3" name="Google Shape;122;p18">
                <a:extLst>
                  <a:ext uri="{FF2B5EF4-FFF2-40B4-BE49-F238E27FC236}">
                    <a16:creationId xmlns:a16="http://schemas.microsoft.com/office/drawing/2014/main" id="{9D207FE3-7ACC-CA53-6BF7-799F4CB41668}"/>
                  </a:ext>
                </a:extLst>
              </p:cNvPr>
              <p:cNvPicPr preferRelativeResize="0"/>
              <p:nvPr/>
            </p:nvPicPr>
            <p:blipFill>
              <a:blip r:embed="rId17">
                <a:alphaModFix/>
              </a:blip>
              <a:stretch>
                <a:fillRect/>
              </a:stretch>
            </p:blipFill>
            <p:spPr>
              <a:xfrm>
                <a:off x="2693100" y="3802975"/>
                <a:ext cx="417300" cy="464700"/>
              </a:xfrm>
              <a:prstGeom prst="ellipse">
                <a:avLst/>
              </a:prstGeom>
              <a:noFill/>
              <a:ln>
                <a:noFill/>
              </a:ln>
            </p:spPr>
          </p:pic>
          <p:pic>
            <p:nvPicPr>
              <p:cNvPr id="94" name="Google Shape;123;p18">
                <a:extLst>
                  <a:ext uri="{FF2B5EF4-FFF2-40B4-BE49-F238E27FC236}">
                    <a16:creationId xmlns:a16="http://schemas.microsoft.com/office/drawing/2014/main" id="{C427363B-BB1F-2D56-A60B-CA4450E2EC70}"/>
                  </a:ext>
                </a:extLst>
              </p:cNvPr>
              <p:cNvPicPr preferRelativeResize="0"/>
              <p:nvPr/>
            </p:nvPicPr>
            <p:blipFill>
              <a:blip r:embed="rId17">
                <a:alphaModFix/>
              </a:blip>
              <a:stretch>
                <a:fillRect/>
              </a:stretch>
            </p:blipFill>
            <p:spPr>
              <a:xfrm>
                <a:off x="3043525" y="4156025"/>
                <a:ext cx="417300" cy="464700"/>
              </a:xfrm>
              <a:prstGeom prst="ellipse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124;p18">
                <a:extLst>
                  <a:ext uri="{FF2B5EF4-FFF2-40B4-BE49-F238E27FC236}">
                    <a16:creationId xmlns:a16="http://schemas.microsoft.com/office/drawing/2014/main" id="{9076BE12-1167-EFFB-0F68-CAA193460943}"/>
                  </a:ext>
                </a:extLst>
              </p:cNvPr>
              <p:cNvPicPr preferRelativeResize="0"/>
              <p:nvPr/>
            </p:nvPicPr>
            <p:blipFill>
              <a:blip r:embed="rId17">
                <a:alphaModFix/>
              </a:blip>
              <a:stretch>
                <a:fillRect/>
              </a:stretch>
            </p:blipFill>
            <p:spPr>
              <a:xfrm>
                <a:off x="3409800" y="3802975"/>
                <a:ext cx="417300" cy="464700"/>
              </a:xfrm>
              <a:prstGeom prst="ellipse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125;p18">
                <a:extLst>
                  <a:ext uri="{FF2B5EF4-FFF2-40B4-BE49-F238E27FC236}">
                    <a16:creationId xmlns:a16="http://schemas.microsoft.com/office/drawing/2014/main" id="{D6AC8A28-58D2-FC46-1BA1-F92E89936C02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 l="14533" t="41045" r="79485" b="36172"/>
              <a:stretch/>
            </p:blipFill>
            <p:spPr>
              <a:xfrm>
                <a:off x="1618163" y="3727538"/>
                <a:ext cx="464700" cy="464700"/>
              </a:xfrm>
              <a:prstGeom prst="ellipse">
                <a:avLst/>
              </a:prstGeom>
              <a:noFill/>
              <a:ln>
                <a:noFill/>
              </a:ln>
            </p:spPr>
          </p:pic>
          <p:pic>
            <p:nvPicPr>
              <p:cNvPr id="97" name="Google Shape;126;p18">
                <a:extLst>
                  <a:ext uri="{FF2B5EF4-FFF2-40B4-BE49-F238E27FC236}">
                    <a16:creationId xmlns:a16="http://schemas.microsoft.com/office/drawing/2014/main" id="{1BC8879F-5082-79BD-C841-F9D6F58CE877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 l="14533" t="41045" r="79485" b="36172"/>
              <a:stretch/>
            </p:blipFill>
            <p:spPr>
              <a:xfrm>
                <a:off x="1744200" y="4092688"/>
                <a:ext cx="464700" cy="464700"/>
              </a:xfrm>
              <a:prstGeom prst="ellipse">
                <a:avLst/>
              </a:prstGeom>
              <a:noFill/>
              <a:ln>
                <a:noFill/>
              </a:ln>
            </p:spPr>
          </p:pic>
          <p:pic>
            <p:nvPicPr>
              <p:cNvPr id="100" name="Google Shape;118;p18">
                <a:extLst>
                  <a:ext uri="{FF2B5EF4-FFF2-40B4-BE49-F238E27FC236}">
                    <a16:creationId xmlns:a16="http://schemas.microsoft.com/office/drawing/2014/main" id="{5548B404-F850-FF8D-E473-1AA10B1C0B8E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 l="14533" t="41045" r="79485" b="36172"/>
              <a:stretch/>
            </p:blipFill>
            <p:spPr>
              <a:xfrm>
                <a:off x="1309638" y="3966163"/>
                <a:ext cx="464700" cy="464700"/>
              </a:xfrm>
              <a:prstGeom prst="ellipse">
                <a:avLst/>
              </a:prstGeom>
              <a:noFill/>
              <a:ln>
                <a:noFill/>
              </a:ln>
            </p:spPr>
          </p:pic>
          <p:pic>
            <p:nvPicPr>
              <p:cNvPr id="106" name="Google Shape;116;p18">
                <a:extLst>
                  <a:ext uri="{FF2B5EF4-FFF2-40B4-BE49-F238E27FC236}">
                    <a16:creationId xmlns:a16="http://schemas.microsoft.com/office/drawing/2014/main" id="{F1210CE9-3DF4-72A0-CB7C-BC1523C78A6B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/>
              </a:blip>
              <a:srcRect l="14533" t="41045" r="79485" b="36172"/>
              <a:stretch/>
            </p:blipFill>
            <p:spPr>
              <a:xfrm>
                <a:off x="760425" y="3911613"/>
                <a:ext cx="464700" cy="4647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  <p:pic>
          <p:nvPicPr>
            <p:cNvPr id="85" name="Google Shape;119;p18">
              <a:extLst>
                <a:ext uri="{FF2B5EF4-FFF2-40B4-BE49-F238E27FC236}">
                  <a16:creationId xmlns:a16="http://schemas.microsoft.com/office/drawing/2014/main" id="{DBE79EBC-AC36-AC99-8410-80D926FC17A5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 l="14533" t="41045" r="79485" b="36172"/>
            <a:stretch/>
          </p:blipFill>
          <p:spPr>
            <a:xfrm>
              <a:off x="4323008" y="3892124"/>
              <a:ext cx="552018" cy="565182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6" name="Google Shape;119;p18">
              <a:extLst>
                <a:ext uri="{FF2B5EF4-FFF2-40B4-BE49-F238E27FC236}">
                  <a16:creationId xmlns:a16="http://schemas.microsoft.com/office/drawing/2014/main" id="{BA2C0A27-6193-8F68-D994-A5E48CF23A08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 l="14533" t="41045" r="79485" b="36172"/>
            <a:stretch/>
          </p:blipFill>
          <p:spPr>
            <a:xfrm>
              <a:off x="4864875" y="4196924"/>
              <a:ext cx="552018" cy="565182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87" name="Google Shape;119;p18">
              <a:extLst>
                <a:ext uri="{FF2B5EF4-FFF2-40B4-BE49-F238E27FC236}">
                  <a16:creationId xmlns:a16="http://schemas.microsoft.com/office/drawing/2014/main" id="{3ADF1378-DA46-894E-ED19-2FF46352EC76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 l="14533" t="41045" r="79485" b="36172"/>
            <a:stretch/>
          </p:blipFill>
          <p:spPr>
            <a:xfrm>
              <a:off x="3781141" y="3993724"/>
              <a:ext cx="552018" cy="565182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C7AC578-2D22-71E0-066E-D3CC2E422FC6}"/>
              </a:ext>
            </a:extLst>
          </p:cNvPr>
          <p:cNvSpPr txBox="1"/>
          <p:nvPr/>
        </p:nvSpPr>
        <p:spPr>
          <a:xfrm>
            <a:off x="4441521" y="239961"/>
            <a:ext cx="11311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Contact info: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mjulia@ece.ubc.ca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FE3B3D-A1EA-8CD0-0746-272E294D1E5A}"/>
              </a:ext>
            </a:extLst>
          </p:cNvPr>
          <p:cNvGrpSpPr/>
          <p:nvPr/>
        </p:nvGrpSpPr>
        <p:grpSpPr>
          <a:xfrm>
            <a:off x="7854476" y="1109841"/>
            <a:ext cx="3527295" cy="1570747"/>
            <a:chOff x="509716" y="1296577"/>
            <a:chExt cx="10105732" cy="3084956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2663DD9-8128-5315-851A-94DD11BF176E}"/>
                </a:ext>
              </a:extLst>
            </p:cNvPr>
            <p:cNvSpPr/>
            <p:nvPr/>
          </p:nvSpPr>
          <p:spPr>
            <a:xfrm>
              <a:off x="509717" y="2385045"/>
              <a:ext cx="2433177" cy="863600"/>
            </a:xfrm>
            <a:prstGeom prst="roundRect">
              <a:avLst/>
            </a:prstGeom>
            <a:solidFill>
              <a:srgbClr val="DFECF8"/>
            </a:solidFill>
            <a:ln w="28575"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Dynamic Analysis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D824B57-2AB5-111C-7882-BC293B4C0D5D}"/>
                </a:ext>
              </a:extLst>
            </p:cNvPr>
            <p:cNvSpPr/>
            <p:nvPr/>
          </p:nvSpPr>
          <p:spPr>
            <a:xfrm>
              <a:off x="509719" y="3517933"/>
              <a:ext cx="2433174" cy="863600"/>
            </a:xfrm>
            <a:prstGeom prst="roundRect">
              <a:avLst/>
            </a:prstGeom>
            <a:solidFill>
              <a:srgbClr val="DFECF8"/>
            </a:solidFill>
            <a:ln w="28575"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ML-based Detection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6D4000E-104E-9180-3277-5657C9FD7B1B}"/>
                </a:ext>
              </a:extLst>
            </p:cNvPr>
            <p:cNvSpPr/>
            <p:nvPr/>
          </p:nvSpPr>
          <p:spPr>
            <a:xfrm>
              <a:off x="3390446" y="2409771"/>
              <a:ext cx="7225002" cy="8636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Cannot reach hard-to-trigger code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D96A2F39-05A2-BCAD-618F-CC1EB80F6AAE}"/>
                </a:ext>
              </a:extLst>
            </p:cNvPr>
            <p:cNvSpPr/>
            <p:nvPr/>
          </p:nvSpPr>
          <p:spPr>
            <a:xfrm>
              <a:off x="3390446" y="3517933"/>
              <a:ext cx="7225002" cy="8636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Not reliable and not explainable 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2600978-30EE-9F15-1DA3-D2F3E2784923}"/>
                </a:ext>
              </a:extLst>
            </p:cNvPr>
            <p:cNvSpPr/>
            <p:nvPr/>
          </p:nvSpPr>
          <p:spPr>
            <a:xfrm>
              <a:off x="509716" y="1296577"/>
              <a:ext cx="2433177" cy="863600"/>
            </a:xfrm>
            <a:prstGeom prst="roundRect">
              <a:avLst/>
            </a:prstGeom>
            <a:solidFill>
              <a:srgbClr val="DFECF8"/>
            </a:solidFill>
            <a:ln w="28575"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ysClr val="windowText" lastClr="000000"/>
                  </a:solidFill>
                </a:rPr>
                <a:t>Static Analysis 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05FD865-F310-1C40-19A8-D170C2526EC0}"/>
                </a:ext>
              </a:extLst>
            </p:cNvPr>
            <p:cNvSpPr/>
            <p:nvPr/>
          </p:nvSpPr>
          <p:spPr>
            <a:xfrm>
              <a:off x="3390446" y="1301609"/>
              <a:ext cx="7225002" cy="8636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ysClr val="windowText" lastClr="000000"/>
                  </a:solidFill>
                </a:rPr>
                <a:t>Cannot reason about dynamically-loaded and obfuscated code</a:t>
              </a:r>
              <a:br>
                <a:rPr lang="en-US" sz="1000" dirty="0">
                  <a:solidFill>
                    <a:sysClr val="windowText" lastClr="000000"/>
                  </a:solidFill>
                </a:rPr>
              </a:br>
              <a:r>
                <a:rPr lang="en-US" sz="1000" dirty="0">
                  <a:solidFill>
                    <a:sysClr val="windowText" lastClr="000000"/>
                  </a:solidFill>
                </a:rPr>
                <a:t>Hard to scale for real apps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BEB0A8F-45AD-B4DF-C97C-6DE0D088B035}"/>
              </a:ext>
            </a:extLst>
          </p:cNvPr>
          <p:cNvSpPr/>
          <p:nvPr/>
        </p:nvSpPr>
        <p:spPr>
          <a:xfrm>
            <a:off x="304121" y="2869106"/>
            <a:ext cx="11311370" cy="2248485"/>
          </a:xfrm>
          <a:prstGeom prst="rect">
            <a:avLst/>
          </a:prstGeom>
          <a:noFill/>
          <a:ln w="1905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30AA04-0AA0-9A03-F85E-5FD8C68ECF35}"/>
              </a:ext>
            </a:extLst>
          </p:cNvPr>
          <p:cNvSpPr txBox="1"/>
          <p:nvPr/>
        </p:nvSpPr>
        <p:spPr>
          <a:xfrm>
            <a:off x="6875986" y="2899374"/>
            <a:ext cx="450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Properties for ML Robustness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B8CDE5-B76B-5EC7-5347-F5F6AD991AE5}"/>
              </a:ext>
            </a:extLst>
          </p:cNvPr>
          <p:cNvGrpSpPr/>
          <p:nvPr/>
        </p:nvGrpSpPr>
        <p:grpSpPr>
          <a:xfrm>
            <a:off x="676973" y="3396257"/>
            <a:ext cx="2552886" cy="1588778"/>
            <a:chOff x="4834496" y="1438314"/>
            <a:chExt cx="7594923" cy="472666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950AC8-9332-CE44-86F1-62CE0AFD8CB5}"/>
                </a:ext>
              </a:extLst>
            </p:cNvPr>
            <p:cNvSpPr/>
            <p:nvPr/>
          </p:nvSpPr>
          <p:spPr>
            <a:xfrm>
              <a:off x="4834498" y="1819995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#4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9DEF808-FF9E-978C-7039-14B8644BF255}"/>
                </a:ext>
              </a:extLst>
            </p:cNvPr>
            <p:cNvSpPr/>
            <p:nvPr/>
          </p:nvSpPr>
          <p:spPr>
            <a:xfrm>
              <a:off x="4834498" y="1438314"/>
              <a:ext cx="1432875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input1</a:t>
              </a:r>
              <a:r>
                <a:rPr lang="en-US" sz="600" i="0" baseline="30000" dirty="0">
                  <a:solidFill>
                    <a:schemeClr val="tx1"/>
                  </a:solidFill>
                  <a:latin typeface="Courier" pitchFamily="2" charset="0"/>
                </a:rPr>
                <a:t>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B95385-8023-C7DF-038E-8AB4A9FA6F2A}"/>
                </a:ext>
              </a:extLst>
            </p:cNvPr>
            <p:cNvSpPr/>
            <p:nvPr/>
          </p:nvSpPr>
          <p:spPr>
            <a:xfrm>
              <a:off x="4834498" y="2145814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290EC7-DC30-6577-A44A-F71DC1A80FD2}"/>
                </a:ext>
              </a:extLst>
            </p:cNvPr>
            <p:cNvSpPr/>
            <p:nvPr/>
          </p:nvSpPr>
          <p:spPr>
            <a:xfrm>
              <a:off x="4834498" y="2471635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D63AA1-E1E2-1EA3-7466-89F348DE8B75}"/>
                </a:ext>
              </a:extLst>
            </p:cNvPr>
            <p:cNvSpPr/>
            <p:nvPr/>
          </p:nvSpPr>
          <p:spPr>
            <a:xfrm>
              <a:off x="4834497" y="3478220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#5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26B9E54-EE7D-A809-2E62-90FABE4E5958}"/>
                </a:ext>
              </a:extLst>
            </p:cNvPr>
            <p:cNvSpPr/>
            <p:nvPr/>
          </p:nvSpPr>
          <p:spPr>
            <a:xfrm>
              <a:off x="4834497" y="3096539"/>
              <a:ext cx="1432875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input2</a:t>
              </a:r>
              <a:r>
                <a:rPr lang="en-US" sz="600" i="0" baseline="30000" dirty="0">
                  <a:solidFill>
                    <a:schemeClr val="tx1"/>
                  </a:solidFill>
                  <a:latin typeface="Courier" pitchFamily="2" charset="0"/>
                </a:rPr>
                <a:t>T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7E33C17-E6B8-8315-4641-A72696B6D326}"/>
                </a:ext>
              </a:extLst>
            </p:cNvPr>
            <p:cNvSpPr/>
            <p:nvPr/>
          </p:nvSpPr>
          <p:spPr>
            <a:xfrm>
              <a:off x="4834497" y="3804039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C518382-2214-9946-738C-37B4042661B7}"/>
                </a:ext>
              </a:extLst>
            </p:cNvPr>
            <p:cNvSpPr/>
            <p:nvPr/>
          </p:nvSpPr>
          <p:spPr>
            <a:xfrm>
              <a:off x="4834497" y="4129860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9E9B29A-496A-D736-0A58-6031D9FBD327}"/>
                </a:ext>
              </a:extLst>
            </p:cNvPr>
            <p:cNvSpPr/>
            <p:nvPr/>
          </p:nvSpPr>
          <p:spPr>
            <a:xfrm>
              <a:off x="4834496" y="5187522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#6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4FF676E-21D9-08E4-130C-1FF0B8798891}"/>
                </a:ext>
              </a:extLst>
            </p:cNvPr>
            <p:cNvSpPr/>
            <p:nvPr/>
          </p:nvSpPr>
          <p:spPr>
            <a:xfrm>
              <a:off x="4834496" y="4805841"/>
              <a:ext cx="1432875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 err="1">
                  <a:solidFill>
                    <a:schemeClr val="tx1"/>
                  </a:solidFill>
                  <a:latin typeface="Courier" pitchFamily="2" charset="0"/>
                </a:rPr>
                <a:t>loc</a:t>
              </a:r>
              <a:r>
                <a:rPr lang="en-US" sz="6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6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D212AA7-B751-C1CF-7B61-CE57AB89FD42}"/>
                </a:ext>
              </a:extLst>
            </p:cNvPr>
            <p:cNvSpPr/>
            <p:nvPr/>
          </p:nvSpPr>
          <p:spPr>
            <a:xfrm>
              <a:off x="4834496" y="5513341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49DDAF0-3754-E559-9E4B-DF2C2F78B20E}"/>
                </a:ext>
              </a:extLst>
            </p:cNvPr>
            <p:cNvSpPr/>
            <p:nvPr/>
          </p:nvSpPr>
          <p:spPr>
            <a:xfrm>
              <a:off x="4834496" y="5839162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CEE9892-94C5-C2BA-2362-A373ECCFD381}"/>
                </a:ext>
              </a:extLst>
            </p:cNvPr>
            <p:cNvSpPr/>
            <p:nvPr/>
          </p:nvSpPr>
          <p:spPr>
            <a:xfrm>
              <a:off x="6766809" y="1819995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#7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49C9544-E014-9A2E-FEBF-34C9A4119CE1}"/>
                </a:ext>
              </a:extLst>
            </p:cNvPr>
            <p:cNvSpPr/>
            <p:nvPr/>
          </p:nvSpPr>
          <p:spPr>
            <a:xfrm>
              <a:off x="6766809" y="1438314"/>
              <a:ext cx="1432875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 err="1">
                  <a:solidFill>
                    <a:schemeClr val="tx1"/>
                  </a:solidFill>
                  <a:latin typeface="Courier" pitchFamily="2" charset="0"/>
                </a:rPr>
                <a:t>size</a:t>
              </a:r>
              <a:r>
                <a:rPr lang="en-US" sz="6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6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6F08ACB-04CF-5A11-379A-7BAAA57C4F96}"/>
                </a:ext>
              </a:extLst>
            </p:cNvPr>
            <p:cNvSpPr/>
            <p:nvPr/>
          </p:nvSpPr>
          <p:spPr>
            <a:xfrm>
              <a:off x="6766809" y="2145814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725209D-D006-0D8F-7725-F079743EEF5E}"/>
                </a:ext>
              </a:extLst>
            </p:cNvPr>
            <p:cNvSpPr/>
            <p:nvPr/>
          </p:nvSpPr>
          <p:spPr>
            <a:xfrm>
              <a:off x="6766809" y="2471635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8440EB91-174F-4BD0-E861-530D9391E4DF}"/>
                </a:ext>
              </a:extLst>
            </p:cNvPr>
            <p:cNvCxnSpPr>
              <a:cxnSpLocks/>
              <a:stCxn id="48" idx="1"/>
              <a:endCxn id="11" idx="3"/>
            </p:cNvCxnSpPr>
            <p:nvPr/>
          </p:nvCxnSpPr>
          <p:spPr>
            <a:xfrm rot="10800000">
              <a:off x="6267373" y="1982907"/>
              <a:ext cx="499437" cy="325819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17B35A4-9B4A-E764-CCB9-E2115127B59B}"/>
                </a:ext>
              </a:extLst>
            </p:cNvPr>
            <p:cNvSpPr/>
            <p:nvPr/>
          </p:nvSpPr>
          <p:spPr>
            <a:xfrm>
              <a:off x="6766809" y="5187522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#8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761E6E1-5D27-67E8-ABE4-477230DACF1D}"/>
                </a:ext>
              </a:extLst>
            </p:cNvPr>
            <p:cNvSpPr/>
            <p:nvPr/>
          </p:nvSpPr>
          <p:spPr>
            <a:xfrm>
              <a:off x="6766809" y="4805841"/>
              <a:ext cx="1432875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 err="1">
                  <a:solidFill>
                    <a:schemeClr val="tx1"/>
                  </a:solidFill>
                  <a:latin typeface="Courier" pitchFamily="2" charset="0"/>
                </a:rPr>
                <a:t>lang</a:t>
              </a:r>
              <a:r>
                <a:rPr lang="en-US" sz="6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6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CB72B5B-CFE3-B326-8EF9-26A36D04A337}"/>
                </a:ext>
              </a:extLst>
            </p:cNvPr>
            <p:cNvSpPr/>
            <p:nvPr/>
          </p:nvSpPr>
          <p:spPr>
            <a:xfrm>
              <a:off x="6766809" y="5513341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ACE06DD-2CF2-1C88-E613-A4023968C9B6}"/>
                </a:ext>
              </a:extLst>
            </p:cNvPr>
            <p:cNvSpPr/>
            <p:nvPr/>
          </p:nvSpPr>
          <p:spPr>
            <a:xfrm>
              <a:off x="6766809" y="5839162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549BC93B-9625-470A-D3C4-7E64E410FB71}"/>
                </a:ext>
              </a:extLst>
            </p:cNvPr>
            <p:cNvCxnSpPr>
              <a:cxnSpLocks/>
              <a:stCxn id="55" idx="1"/>
              <a:endCxn id="42" idx="3"/>
            </p:cNvCxnSpPr>
            <p:nvPr/>
          </p:nvCxnSpPr>
          <p:spPr>
            <a:xfrm rot="10800000">
              <a:off x="6267371" y="5350434"/>
              <a:ext cx="499439" cy="325819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D2B1092-0D13-6617-3849-5AA0DE0AF8CF}"/>
                </a:ext>
              </a:extLst>
            </p:cNvPr>
            <p:cNvSpPr/>
            <p:nvPr/>
          </p:nvSpPr>
          <p:spPr>
            <a:xfrm>
              <a:off x="6766809" y="3478719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#9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2D6E291-C87B-DF20-5DC1-800EB0664DAE}"/>
                </a:ext>
              </a:extLst>
            </p:cNvPr>
            <p:cNvSpPr/>
            <p:nvPr/>
          </p:nvSpPr>
          <p:spPr>
            <a:xfrm>
              <a:off x="6766809" y="3097038"/>
              <a:ext cx="1432875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 err="1">
                  <a:solidFill>
                    <a:schemeClr val="tx1"/>
                  </a:solidFill>
                  <a:latin typeface="Courier" pitchFamily="2" charset="0"/>
                </a:rPr>
                <a:t>data</a:t>
              </a:r>
              <a:r>
                <a:rPr lang="en-US" sz="6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6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C916883-C143-17AB-D6A0-15FB7C07717F}"/>
                </a:ext>
              </a:extLst>
            </p:cNvPr>
            <p:cNvSpPr/>
            <p:nvPr/>
          </p:nvSpPr>
          <p:spPr>
            <a:xfrm>
              <a:off x="6766809" y="3804538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3CBE7E4-1C90-B015-C66F-263B6EDB9C47}"/>
                </a:ext>
              </a:extLst>
            </p:cNvPr>
            <p:cNvSpPr/>
            <p:nvPr/>
          </p:nvSpPr>
          <p:spPr>
            <a:xfrm>
              <a:off x="6766809" y="4130359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B77D902C-C9E3-F20D-3A50-524D8B90B178}"/>
                </a:ext>
              </a:extLst>
            </p:cNvPr>
            <p:cNvCxnSpPr>
              <a:cxnSpLocks/>
              <a:stCxn id="60" idx="1"/>
              <a:endCxn id="46" idx="3"/>
            </p:cNvCxnSpPr>
            <p:nvPr/>
          </p:nvCxnSpPr>
          <p:spPr>
            <a:xfrm rot="10800000" flipH="1">
              <a:off x="6766809" y="1982907"/>
              <a:ext cx="1432874" cy="1984543"/>
            </a:xfrm>
            <a:prstGeom prst="bentConnector5">
              <a:avLst>
                <a:gd name="adj1" fmla="val -15954"/>
                <a:gd name="adj2" fmla="val 51347"/>
                <a:gd name="adj3" fmla="val 115954"/>
              </a:avLst>
            </a:prstGeom>
            <a:ln w="127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29EDA67C-B380-F40B-B5A4-A14FFC24CC93}"/>
                </a:ext>
              </a:extLst>
            </p:cNvPr>
            <p:cNvCxnSpPr>
              <a:cxnSpLocks/>
              <a:stCxn id="61" idx="1"/>
              <a:endCxn id="51" idx="3"/>
            </p:cNvCxnSpPr>
            <p:nvPr/>
          </p:nvCxnSpPr>
          <p:spPr>
            <a:xfrm rot="10800000" flipH="1" flipV="1">
              <a:off x="6766809" y="4293269"/>
              <a:ext cx="1432874" cy="1057163"/>
            </a:xfrm>
            <a:prstGeom prst="bentConnector5">
              <a:avLst>
                <a:gd name="adj1" fmla="val -15954"/>
                <a:gd name="adj2" fmla="val 32296"/>
                <a:gd name="adj3" fmla="val 115954"/>
              </a:avLst>
            </a:prstGeom>
            <a:ln w="127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E2D0249-F9E3-AC2B-2679-01CEE632004D}"/>
                </a:ext>
              </a:extLst>
            </p:cNvPr>
            <p:cNvSpPr/>
            <p:nvPr/>
          </p:nvSpPr>
          <p:spPr>
            <a:xfrm>
              <a:off x="8881679" y="2826578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#10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8CB4018-A245-CD7E-CF68-6E4AB706F337}"/>
                </a:ext>
              </a:extLst>
            </p:cNvPr>
            <p:cNvSpPr/>
            <p:nvPr/>
          </p:nvSpPr>
          <p:spPr>
            <a:xfrm>
              <a:off x="8881679" y="2444897"/>
              <a:ext cx="1432875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 err="1">
                  <a:solidFill>
                    <a:schemeClr val="tx1"/>
                  </a:solidFill>
                  <a:latin typeface="Courier" pitchFamily="2" charset="0"/>
                </a:rPr>
                <a:t>data</a:t>
              </a:r>
              <a:r>
                <a:rPr lang="en-US" sz="6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6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72EE438-F51F-DCC1-FE95-235559828D1F}"/>
                </a:ext>
              </a:extLst>
            </p:cNvPr>
            <p:cNvSpPr/>
            <p:nvPr/>
          </p:nvSpPr>
          <p:spPr>
            <a:xfrm>
              <a:off x="8881679" y="3152397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DB648A0-7B6F-8EF3-CF22-224207052AB4}"/>
                </a:ext>
              </a:extLst>
            </p:cNvPr>
            <p:cNvSpPr/>
            <p:nvPr/>
          </p:nvSpPr>
          <p:spPr>
            <a:xfrm>
              <a:off x="8881679" y="3478218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13C34946-2967-E46B-CC7C-9D4F7E013F54}"/>
                </a:ext>
              </a:extLst>
            </p:cNvPr>
            <p:cNvCxnSpPr>
              <a:cxnSpLocks/>
              <a:stCxn id="66" idx="1"/>
              <a:endCxn id="58" idx="3"/>
            </p:cNvCxnSpPr>
            <p:nvPr/>
          </p:nvCxnSpPr>
          <p:spPr>
            <a:xfrm rot="10800000" flipV="1">
              <a:off x="8199683" y="3315308"/>
              <a:ext cx="681996" cy="326322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64EC6A0-BE81-9184-9103-1FB2637193F6}"/>
                </a:ext>
              </a:extLst>
            </p:cNvPr>
            <p:cNvSpPr/>
            <p:nvPr/>
          </p:nvSpPr>
          <p:spPr>
            <a:xfrm>
              <a:off x="8881678" y="4829976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#15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BE6D404-AC04-05D0-8F49-870CAC45776A}"/>
                </a:ext>
              </a:extLst>
            </p:cNvPr>
            <p:cNvSpPr/>
            <p:nvPr/>
          </p:nvSpPr>
          <p:spPr>
            <a:xfrm>
              <a:off x="8881678" y="4448295"/>
              <a:ext cx="1432875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 err="1">
                  <a:solidFill>
                    <a:schemeClr val="tx1"/>
                  </a:solidFill>
                  <a:latin typeface="Courier" pitchFamily="2" charset="0"/>
                </a:rPr>
                <a:t>this.info</a:t>
              </a:r>
              <a:r>
                <a:rPr lang="en-US" sz="6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6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6551CA1-C106-A152-3CC5-73B51E332D6D}"/>
                </a:ext>
              </a:extLst>
            </p:cNvPr>
            <p:cNvSpPr/>
            <p:nvPr/>
          </p:nvSpPr>
          <p:spPr>
            <a:xfrm>
              <a:off x="8881678" y="5155795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1E98AF2-A5B8-0C57-1146-78A6B115646C}"/>
                </a:ext>
              </a:extLst>
            </p:cNvPr>
            <p:cNvSpPr/>
            <p:nvPr/>
          </p:nvSpPr>
          <p:spPr>
            <a:xfrm>
              <a:off x="8881678" y="5481616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cxnSp>
          <p:nvCxnSpPr>
            <p:cNvPr id="98" name="Elbow Connector 97">
              <a:extLst>
                <a:ext uri="{FF2B5EF4-FFF2-40B4-BE49-F238E27FC236}">
                  <a16:creationId xmlns:a16="http://schemas.microsoft.com/office/drawing/2014/main" id="{F91AEBA5-67ED-F190-F92D-207249C7BBAC}"/>
                </a:ext>
              </a:extLst>
            </p:cNvPr>
            <p:cNvCxnSpPr>
              <a:cxnSpLocks/>
              <a:stCxn id="81" idx="1"/>
              <a:endCxn id="64" idx="3"/>
            </p:cNvCxnSpPr>
            <p:nvPr/>
          </p:nvCxnSpPr>
          <p:spPr>
            <a:xfrm rot="10800000" flipH="1">
              <a:off x="8881677" y="2989490"/>
              <a:ext cx="1432875" cy="2329217"/>
            </a:xfrm>
            <a:prstGeom prst="bentConnector5">
              <a:avLst>
                <a:gd name="adj1" fmla="val -15954"/>
                <a:gd name="adj2" fmla="val 50000"/>
                <a:gd name="adj3" fmla="val 115954"/>
              </a:avLst>
            </a:prstGeom>
            <a:ln w="127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7E1E598-2663-D0E6-3A09-6FD3EAD6FB21}"/>
                </a:ext>
              </a:extLst>
            </p:cNvPr>
            <p:cNvSpPr/>
            <p:nvPr/>
          </p:nvSpPr>
          <p:spPr>
            <a:xfrm>
              <a:off x="10996544" y="4829976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#18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866F330-2532-AB0F-84D2-55EE8C85A88F}"/>
                </a:ext>
              </a:extLst>
            </p:cNvPr>
            <p:cNvSpPr/>
            <p:nvPr/>
          </p:nvSpPr>
          <p:spPr>
            <a:xfrm>
              <a:off x="10996544" y="4448295"/>
              <a:ext cx="1432875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 err="1">
                  <a:solidFill>
                    <a:schemeClr val="tx1"/>
                  </a:solidFill>
                  <a:latin typeface="Courier" pitchFamily="2" charset="0"/>
                </a:rPr>
                <a:t>val</a:t>
              </a:r>
              <a:r>
                <a:rPr lang="en-US" sz="6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6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BF0210F-A1B7-DB06-BE12-FED7FAB5C421}"/>
                </a:ext>
              </a:extLst>
            </p:cNvPr>
            <p:cNvSpPr/>
            <p:nvPr/>
          </p:nvSpPr>
          <p:spPr>
            <a:xfrm>
              <a:off x="10996544" y="5155795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11559E0-6772-E1A2-3DF3-B5218769B86F}"/>
                </a:ext>
              </a:extLst>
            </p:cNvPr>
            <p:cNvSpPr/>
            <p:nvPr/>
          </p:nvSpPr>
          <p:spPr>
            <a:xfrm>
              <a:off x="10996544" y="5481616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cxnSp>
          <p:nvCxnSpPr>
            <p:cNvPr id="105" name="Elbow Connector 104">
              <a:extLst>
                <a:ext uri="{FF2B5EF4-FFF2-40B4-BE49-F238E27FC236}">
                  <a16:creationId xmlns:a16="http://schemas.microsoft.com/office/drawing/2014/main" id="{E71B0068-C6BD-1CA0-8E15-88A03D973F66}"/>
                </a:ext>
              </a:extLst>
            </p:cNvPr>
            <p:cNvCxnSpPr>
              <a:cxnSpLocks/>
              <a:stCxn id="103" idx="1"/>
              <a:endCxn id="79" idx="3"/>
            </p:cNvCxnSpPr>
            <p:nvPr/>
          </p:nvCxnSpPr>
          <p:spPr>
            <a:xfrm rot="10800000">
              <a:off x="10314552" y="4992888"/>
              <a:ext cx="681992" cy="325819"/>
            </a:xfrm>
            <a:prstGeom prst="bentConnector3">
              <a:avLst>
                <a:gd name="adj1" fmla="val 50000"/>
              </a:avLst>
            </a:prstGeom>
            <a:ln w="127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857FD94-9572-841D-7037-DBF9086489D1}"/>
                </a:ext>
              </a:extLst>
            </p:cNvPr>
            <p:cNvSpPr/>
            <p:nvPr/>
          </p:nvSpPr>
          <p:spPr>
            <a:xfrm>
              <a:off x="10996544" y="2826578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#22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96D93EE-8DCA-52F6-F52F-4AC2BB42956E}"/>
                </a:ext>
              </a:extLst>
            </p:cNvPr>
            <p:cNvSpPr/>
            <p:nvPr/>
          </p:nvSpPr>
          <p:spPr>
            <a:xfrm>
              <a:off x="10996544" y="2444897"/>
              <a:ext cx="1432875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 err="1">
                  <a:solidFill>
                    <a:schemeClr val="tx1"/>
                  </a:solidFill>
                  <a:latin typeface="Courier" pitchFamily="2" charset="0"/>
                </a:rPr>
                <a:t>data</a:t>
              </a:r>
              <a:r>
                <a:rPr lang="en-US" sz="600" i="0" baseline="30000" dirty="0" err="1">
                  <a:solidFill>
                    <a:schemeClr val="tx1"/>
                  </a:solidFill>
                  <a:latin typeface="Courier" pitchFamily="2" charset="0"/>
                </a:rPr>
                <a:t>T</a:t>
              </a:r>
              <a:endParaRPr lang="en-US" sz="600" i="0" baseline="30000" dirty="0">
                <a:solidFill>
                  <a:schemeClr val="tx1"/>
                </a:solidFill>
                <a:latin typeface="Courier" pitchFamily="2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BA02254-E9B3-EE44-AADD-72F6BF15027B}"/>
                </a:ext>
              </a:extLst>
            </p:cNvPr>
            <p:cNvSpPr/>
            <p:nvPr/>
          </p:nvSpPr>
          <p:spPr>
            <a:xfrm>
              <a:off x="10996544" y="3152397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p1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9B04FDB-A975-2AAB-B798-2A503C931C3E}"/>
                </a:ext>
              </a:extLst>
            </p:cNvPr>
            <p:cNvSpPr/>
            <p:nvPr/>
          </p:nvSpPr>
          <p:spPr>
            <a:xfrm>
              <a:off x="10996544" y="3478218"/>
              <a:ext cx="1432874" cy="32582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00" i="0" dirty="0">
                  <a:solidFill>
                    <a:schemeClr val="tx1"/>
                  </a:solidFill>
                  <a:latin typeface="Courier" pitchFamily="2" charset="0"/>
                </a:rPr>
                <a:t>p2</a:t>
              </a:r>
            </a:p>
          </p:txBody>
        </p:sp>
        <p:cxnSp>
          <p:nvCxnSpPr>
            <p:cNvPr id="111" name="Elbow Connector 110">
              <a:extLst>
                <a:ext uri="{FF2B5EF4-FFF2-40B4-BE49-F238E27FC236}">
                  <a16:creationId xmlns:a16="http://schemas.microsoft.com/office/drawing/2014/main" id="{19114C37-9E1F-923A-5DE3-4BF13EE6B5CC}"/>
                </a:ext>
              </a:extLst>
            </p:cNvPr>
            <p:cNvCxnSpPr>
              <a:cxnSpLocks/>
              <a:stCxn id="109" idx="1"/>
              <a:endCxn id="99" idx="1"/>
            </p:cNvCxnSpPr>
            <p:nvPr/>
          </p:nvCxnSpPr>
          <p:spPr>
            <a:xfrm rot="10800000" flipV="1">
              <a:off x="10996544" y="3315307"/>
              <a:ext cx="12700" cy="1677579"/>
            </a:xfrm>
            <a:prstGeom prst="bentConnector3">
              <a:avLst>
                <a:gd name="adj1" fmla="val 1800000"/>
              </a:avLst>
            </a:prstGeom>
            <a:ln w="12700" cmpd="sng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4188722-26AD-7452-89E8-3985CD3DCE35}"/>
              </a:ext>
            </a:extLst>
          </p:cNvPr>
          <p:cNvSpPr txBox="1"/>
          <p:nvPr/>
        </p:nvSpPr>
        <p:spPr>
          <a:xfrm>
            <a:off x="3473839" y="4298926"/>
            <a:ext cx="2926849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sz="900" i="0" dirty="0">
                <a:solidFill>
                  <a:schemeClr val="accent6">
                    <a:lumMod val="75000"/>
                  </a:schemeClr>
                </a:solidFill>
              </a:rPr>
              <a:t>Tracks any number of taint sources</a:t>
            </a:r>
          </a:p>
          <a:p>
            <a:pPr marL="457200" indent="-457200" algn="l">
              <a:buFontTx/>
              <a:buAutoNum type="arabicPeriod"/>
            </a:pPr>
            <a:r>
              <a:rPr lang="en-US" sz="900" i="0" dirty="0">
                <a:solidFill>
                  <a:schemeClr val="accent6">
                    <a:lumMod val="75000"/>
                  </a:schemeClr>
                </a:solidFill>
              </a:rPr>
              <a:t>Reports all source to sink paths</a:t>
            </a:r>
          </a:p>
          <a:p>
            <a:pPr marL="457200" indent="-457200" algn="l">
              <a:buFontTx/>
              <a:buAutoNum type="arabicPeriod"/>
            </a:pPr>
            <a:r>
              <a:rPr lang="en-US" sz="900" i="0" dirty="0">
                <a:solidFill>
                  <a:schemeClr val="accent6">
                    <a:lumMod val="75000"/>
                  </a:schemeClr>
                </a:solidFill>
              </a:rPr>
              <a:t>Memory efficient: taints of out-of-scope </a:t>
            </a:r>
            <a:br>
              <a:rPr lang="en-US" sz="900" i="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i="0" dirty="0">
                <a:solidFill>
                  <a:schemeClr val="accent6">
                    <a:lumMod val="75000"/>
                  </a:schemeClr>
                </a:solidFill>
              </a:rPr>
              <a:t>objects are garbage collected</a:t>
            </a:r>
            <a:endParaRPr lang="en-US" sz="900" i="0" dirty="0">
              <a:solidFill>
                <a:schemeClr val="accent6">
                  <a:lumMod val="75000"/>
                </a:schemeClr>
              </a:solidFill>
              <a:sym typeface="Wingdings" pitchFamily="2" charset="2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AC151E8-E853-1A2B-99F4-4A4E3116C990}"/>
              </a:ext>
            </a:extLst>
          </p:cNvPr>
          <p:cNvSpPr txBox="1"/>
          <p:nvPr/>
        </p:nvSpPr>
        <p:spPr>
          <a:xfrm>
            <a:off x="433117" y="2903306"/>
            <a:ext cx="4508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Path-aware Dynamic Taint Analysis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E59C482-9600-84E6-0201-465C6E8FC61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57085" y="3295736"/>
            <a:ext cx="3897271" cy="170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86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0983-6570-A052-CCA9-DFE9E3E33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2941576"/>
            <a:ext cx="11501120" cy="974847"/>
          </a:xfrm>
        </p:spPr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7B7BE-37D1-9355-7960-C71E8CB74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BFE8-4254-F949-B8F2-F1AB6F20419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314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B61B-7A2B-C941-3352-321267B0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2813907"/>
            <a:ext cx="11501120" cy="974847"/>
          </a:xfrm>
        </p:spPr>
        <p:txBody>
          <a:bodyPr/>
          <a:lstStyle/>
          <a:p>
            <a:r>
              <a:rPr lang="en-US" dirty="0"/>
              <a:t>Slide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9C723-3DDA-3A30-7DD5-092EC276F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BFE8-4254-F949-B8F2-F1AB6F20419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4387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85A4-01C1-E879-4E46-2805026A3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Mobile?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0FC26-3C47-D21B-D904-C9B32B546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462" y="3741683"/>
            <a:ext cx="3871092" cy="519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15 Billion Mobile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CCF10-A6EC-8FB8-97F1-B9D94B6E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BFE8-4254-F949-B8F2-F1AB6F20419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A 101 guide to mobile device management - Help Net Security">
            <a:extLst>
              <a:ext uri="{FF2B5EF4-FFF2-40B4-BE49-F238E27FC236}">
                <a16:creationId xmlns:a16="http://schemas.microsoft.com/office/drawing/2014/main" id="{71CD9986-F749-72C5-C456-2DF206120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74" y="1555312"/>
            <a:ext cx="40005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ee Laptop Cartoon Png, Download Free Laptop Cartoon Png png images, Free  ClipArts on Clipart Library">
            <a:extLst>
              <a:ext uri="{FF2B5EF4-FFF2-40B4-BE49-F238E27FC236}">
                <a16:creationId xmlns:a16="http://schemas.microsoft.com/office/drawing/2014/main" id="{892093DE-F162-C878-1FA2-A120A1319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05" y="1824392"/>
            <a:ext cx="2237281" cy="177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E1F84B-703E-400B-E6D1-1BB3D0F247B6}"/>
              </a:ext>
            </a:extLst>
          </p:cNvPr>
          <p:cNvSpPr txBox="1"/>
          <p:nvPr/>
        </p:nvSpPr>
        <p:spPr>
          <a:xfrm>
            <a:off x="6297670" y="1854387"/>
            <a:ext cx="16291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800" b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C4ABD-80BF-A8C9-60DD-1F931498AD17}"/>
              </a:ext>
            </a:extLst>
          </p:cNvPr>
          <p:cNvSpPr txBox="1"/>
          <p:nvPr/>
        </p:nvSpPr>
        <p:spPr>
          <a:xfrm>
            <a:off x="314960" y="6152219"/>
            <a:ext cx="112670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i="0" dirty="0">
                <a:solidFill>
                  <a:schemeClr val="tx1"/>
                </a:solidFill>
                <a:latin typeface="+mn-lt"/>
                <a:hlinkClick r:id="rId4"/>
              </a:rPr>
              <a:t>https://www-statista-com.eu1.proxy.openathens.net/statistics/245501/multiple-mobile-device-ownership-worldwide/</a:t>
            </a:r>
            <a:endParaRPr lang="en-US" sz="1400" i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sz="1400" i="0" dirty="0">
                <a:solidFill>
                  <a:schemeClr val="tx1"/>
                </a:solidFill>
                <a:latin typeface="+mn-lt"/>
                <a:hlinkClick r:id="rId5"/>
              </a:rPr>
              <a:t>https://www.statista.com/statistics/273495/global-shipments-of-personal-computers-since-2006/</a:t>
            </a:r>
            <a:endParaRPr lang="en-US" sz="1400" i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330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AA930-E714-AB43-FD01-3A7ABCCE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Malware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2D3A6-6EF6-06B9-2D8B-B96A68481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Official and alternative stores</a:t>
            </a:r>
          </a:p>
          <a:p>
            <a:r>
              <a:rPr lang="en-US" dirty="0"/>
              <a:t>On-device protection</a:t>
            </a:r>
          </a:p>
          <a:p>
            <a:r>
              <a:rPr lang="en-US" dirty="0"/>
              <a:t>Antivirus companies</a:t>
            </a:r>
          </a:p>
          <a:p>
            <a:r>
              <a:rPr lang="en-US" dirty="0"/>
              <a:t>Companies whose apps are impersonated by malicious apps (e.g., Meta/WhatsApp)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A7043-8386-7738-8C8E-321830AF0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BFE8-4254-F949-B8F2-F1AB6F20419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ACADB1-8D84-3860-D67C-8242D3861294}"/>
              </a:ext>
            </a:extLst>
          </p:cNvPr>
          <p:cNvGrpSpPr/>
          <p:nvPr/>
        </p:nvGrpSpPr>
        <p:grpSpPr>
          <a:xfrm>
            <a:off x="375920" y="4250384"/>
            <a:ext cx="1282689" cy="1504947"/>
            <a:chOff x="984880" y="2075295"/>
            <a:chExt cx="1282689" cy="1504947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A4E33A40-DFDB-016C-6024-7BC2F7020F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880" y="2075295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07143224-90C1-9C57-FCE7-333562831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443" y="2075295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58F00922-0B7D-0D0D-E890-D83BBCE03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006" y="2075295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Android Malware Analysis (white papers)">
              <a:extLst>
                <a:ext uri="{FF2B5EF4-FFF2-40B4-BE49-F238E27FC236}">
                  <a16:creationId xmlns:a16="http://schemas.microsoft.com/office/drawing/2014/main" id="{F23F9CD3-A744-0D00-8A43-C07D0210C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880" y="3078593"/>
              <a:ext cx="410172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A7182536-EDF6-2E54-E61C-4D757A3ED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880" y="2576944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84D65CA6-82DE-2C6E-C4A5-0E9847E9B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443" y="2576944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6BEFF5-2403-DC04-A7FB-4FF3C7453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006" y="2576944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Android Malware Analysis (white papers)">
              <a:extLst>
                <a:ext uri="{FF2B5EF4-FFF2-40B4-BE49-F238E27FC236}">
                  <a16:creationId xmlns:a16="http://schemas.microsoft.com/office/drawing/2014/main" id="{A1EF8FD7-D3AC-F070-EC1D-810E1F3B5B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443" y="3078593"/>
              <a:ext cx="410172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ndroid Malware Analysis (white papers)">
              <a:extLst>
                <a:ext uri="{FF2B5EF4-FFF2-40B4-BE49-F238E27FC236}">
                  <a16:creationId xmlns:a16="http://schemas.microsoft.com/office/drawing/2014/main" id="{9EE41C60-05FE-B2DE-D642-337871F279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006" y="3078593"/>
              <a:ext cx="410172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F519DE-3A1C-A7C5-71A1-3DE3925F1003}"/>
              </a:ext>
            </a:extLst>
          </p:cNvPr>
          <p:cNvGrpSpPr/>
          <p:nvPr/>
        </p:nvGrpSpPr>
        <p:grpSpPr>
          <a:xfrm>
            <a:off x="7815520" y="4604228"/>
            <a:ext cx="1282689" cy="1003298"/>
            <a:chOff x="6027755" y="2820722"/>
            <a:chExt cx="1282689" cy="1003298"/>
          </a:xfrm>
        </p:grpSpPr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BCE8E34C-76E6-84ED-68F8-4F5DD5FD0A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7755" y="2820722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F6C1A1E5-3E22-D868-A8D8-4C9659ED80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5318" y="2820722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>
              <a:extLst>
                <a:ext uri="{FF2B5EF4-FFF2-40B4-BE49-F238E27FC236}">
                  <a16:creationId xmlns:a16="http://schemas.microsoft.com/office/drawing/2014/main" id="{D17CC0FB-CB0D-8D1E-0220-8B84E0424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881" y="2820722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2">
              <a:extLst>
                <a:ext uri="{FF2B5EF4-FFF2-40B4-BE49-F238E27FC236}">
                  <a16:creationId xmlns:a16="http://schemas.microsoft.com/office/drawing/2014/main" id="{BFE7F05D-A9CB-1604-89F8-21EBACD6C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7755" y="3322371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>
              <a:extLst>
                <a:ext uri="{FF2B5EF4-FFF2-40B4-BE49-F238E27FC236}">
                  <a16:creationId xmlns:a16="http://schemas.microsoft.com/office/drawing/2014/main" id="{B3E4754E-835C-271E-C17D-6A9DB6BB5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5318" y="3322371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D8968DB9-42C6-847F-BD0B-A3EC56BC4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881" y="3322371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ight Arrow 103">
            <a:extLst>
              <a:ext uri="{FF2B5EF4-FFF2-40B4-BE49-F238E27FC236}">
                <a16:creationId xmlns:a16="http://schemas.microsoft.com/office/drawing/2014/main" id="{19452B89-1693-B93E-8705-65C0850F5594}"/>
              </a:ext>
            </a:extLst>
          </p:cNvPr>
          <p:cNvSpPr/>
          <p:nvPr/>
        </p:nvSpPr>
        <p:spPr>
          <a:xfrm>
            <a:off x="7358900" y="4983805"/>
            <a:ext cx="305325" cy="244144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104">
            <a:extLst>
              <a:ext uri="{FF2B5EF4-FFF2-40B4-BE49-F238E27FC236}">
                <a16:creationId xmlns:a16="http://schemas.microsoft.com/office/drawing/2014/main" id="{973D6CA4-48E2-AC18-8CE1-C10A0AA4DE47}"/>
              </a:ext>
            </a:extLst>
          </p:cNvPr>
          <p:cNvSpPr/>
          <p:nvPr/>
        </p:nvSpPr>
        <p:spPr>
          <a:xfrm>
            <a:off x="1913294" y="4983805"/>
            <a:ext cx="305325" cy="244144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105">
            <a:extLst>
              <a:ext uri="{FF2B5EF4-FFF2-40B4-BE49-F238E27FC236}">
                <a16:creationId xmlns:a16="http://schemas.microsoft.com/office/drawing/2014/main" id="{1E5CFC4D-EFB2-E654-C30E-142F7429F89F}"/>
              </a:ext>
            </a:extLst>
          </p:cNvPr>
          <p:cNvSpPr/>
          <p:nvPr/>
        </p:nvSpPr>
        <p:spPr>
          <a:xfrm>
            <a:off x="9300918" y="4983805"/>
            <a:ext cx="305325" cy="244144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9F4BA98-E50A-28E4-D518-74B0541AA68F}"/>
              </a:ext>
            </a:extLst>
          </p:cNvPr>
          <p:cNvGrpSpPr/>
          <p:nvPr/>
        </p:nvGrpSpPr>
        <p:grpSpPr>
          <a:xfrm>
            <a:off x="2386954" y="4045350"/>
            <a:ext cx="4820652" cy="1793175"/>
            <a:chOff x="2253438" y="1635825"/>
            <a:chExt cx="4820652" cy="179317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67B2701-A6D3-BE3C-81E7-A1275ACF79B0}"/>
                </a:ext>
              </a:extLst>
            </p:cNvPr>
            <p:cNvSpPr/>
            <p:nvPr/>
          </p:nvSpPr>
          <p:spPr>
            <a:xfrm>
              <a:off x="3267390" y="1990017"/>
              <a:ext cx="11239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400" dirty="0">
                  <a:solidFill>
                    <a:srgbClr val="000000"/>
                  </a:solidFill>
                </a:rPr>
                <a:t>+</a:t>
              </a:r>
              <a:endParaRPr lang="en-CA" sz="2400" dirty="0"/>
            </a:p>
          </p:txBody>
        </p:sp>
        <p:pic>
          <p:nvPicPr>
            <p:cNvPr id="30" name="Picture 16" descr="Data Icons +190 free icons (SVG, EPS, PSD, PNG files)">
              <a:extLst>
                <a:ext uri="{FF2B5EF4-FFF2-40B4-BE49-F238E27FC236}">
                  <a16:creationId xmlns:a16="http://schemas.microsoft.com/office/drawing/2014/main" id="{8FF8B4C1-D4D2-5DB9-9DFA-08269A1C2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1931" y="1774060"/>
              <a:ext cx="893581" cy="893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42F88EB-F75E-9BD7-3E96-E7A17B0F224F}"/>
                </a:ext>
              </a:extLst>
            </p:cNvPr>
            <p:cNvSpPr/>
            <p:nvPr/>
          </p:nvSpPr>
          <p:spPr>
            <a:xfrm>
              <a:off x="2281712" y="2649465"/>
              <a:ext cx="137343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000" dirty="0">
                  <a:solidFill>
                    <a:srgbClr val="000000"/>
                  </a:solidFill>
                </a:rPr>
                <a:t>Static Analysis</a:t>
              </a:r>
              <a:endParaRPr lang="en-CA" sz="20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23DB421-7E83-E86F-C8DF-AD612D2B6BD4}"/>
                </a:ext>
              </a:extLst>
            </p:cNvPr>
            <p:cNvSpPr/>
            <p:nvPr/>
          </p:nvSpPr>
          <p:spPr>
            <a:xfrm>
              <a:off x="3976633" y="2649465"/>
              <a:ext cx="126179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000" dirty="0">
                  <a:solidFill>
                    <a:srgbClr val="000000"/>
                  </a:solidFill>
                </a:rPr>
                <a:t>Dynamic Analysis</a:t>
              </a:r>
              <a:endParaRPr lang="en-CA" sz="2000" dirty="0"/>
            </a:p>
          </p:txBody>
        </p:sp>
        <p:pic>
          <p:nvPicPr>
            <p:cNvPr id="33" name="Picture 3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8C495DD-D5E6-DC60-98D6-4768194E3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2" r="18764" b="17477"/>
            <a:stretch/>
          </p:blipFill>
          <p:spPr>
            <a:xfrm>
              <a:off x="4256929" y="1754361"/>
              <a:ext cx="708273" cy="900401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E74EB9-2B04-BD4C-AC7B-7DFE0523F670}"/>
                </a:ext>
              </a:extLst>
            </p:cNvPr>
            <p:cNvSpPr/>
            <p:nvPr/>
          </p:nvSpPr>
          <p:spPr>
            <a:xfrm>
              <a:off x="2253438" y="1635825"/>
              <a:ext cx="4820652" cy="17931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06CCF3B-1735-AB1B-4BD1-4FAC26DA0A2C}"/>
                </a:ext>
              </a:extLst>
            </p:cNvPr>
            <p:cNvSpPr/>
            <p:nvPr/>
          </p:nvSpPr>
          <p:spPr>
            <a:xfrm>
              <a:off x="5526323" y="2649465"/>
              <a:ext cx="153889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000" dirty="0">
                  <a:solidFill>
                    <a:srgbClr val="000000"/>
                  </a:solidFill>
                </a:rPr>
                <a:t>Machine Learning</a:t>
              </a:r>
              <a:endParaRPr lang="en-CA" sz="20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AFDC735-EB25-C31C-EE84-DEE70908BF13}"/>
                </a:ext>
              </a:extLst>
            </p:cNvPr>
            <p:cNvSpPr/>
            <p:nvPr/>
          </p:nvSpPr>
          <p:spPr>
            <a:xfrm>
              <a:off x="4743876" y="1990017"/>
              <a:ext cx="11239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400" dirty="0">
                  <a:solidFill>
                    <a:srgbClr val="000000"/>
                  </a:solidFill>
                </a:rPr>
                <a:t>+</a:t>
              </a:r>
              <a:endParaRPr lang="en-CA" sz="2400" dirty="0"/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44C1FACD-15D9-1909-D3E8-AC4C5B308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1995" t="12823" r="11934" b="28854"/>
            <a:stretch/>
          </p:blipFill>
          <p:spPr>
            <a:xfrm>
              <a:off x="5705675" y="1749064"/>
              <a:ext cx="1174383" cy="90040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14AFB3-8C20-6DA1-60A9-5BF7EADD9905}"/>
              </a:ext>
            </a:extLst>
          </p:cNvPr>
          <p:cNvGrpSpPr/>
          <p:nvPr/>
        </p:nvGrpSpPr>
        <p:grpSpPr>
          <a:xfrm>
            <a:off x="6869553" y="5845947"/>
            <a:ext cx="1284018" cy="934569"/>
            <a:chOff x="4933357" y="4549864"/>
            <a:chExt cx="602742" cy="43870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CB7447-95BC-EBDB-080B-337D7FBB5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8101" y="4549864"/>
              <a:ext cx="261910" cy="274419"/>
            </a:xfrm>
            <a:prstGeom prst="rect">
              <a:avLst/>
            </a:prstGeom>
          </p:spPr>
        </p:pic>
        <p:pic>
          <p:nvPicPr>
            <p:cNvPr id="40" name="Picture 14" descr="Android Malware Analysis (white papers)">
              <a:extLst>
                <a:ext uri="{FF2B5EF4-FFF2-40B4-BE49-F238E27FC236}">
                  <a16:creationId xmlns:a16="http://schemas.microsoft.com/office/drawing/2014/main" id="{9C7D25DB-67F8-F9EE-C552-8C0CA57A4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301286">
              <a:off x="5347160" y="4665541"/>
              <a:ext cx="169984" cy="207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BB21870-D1CC-545F-BC92-616F1C3D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113942">
              <a:off x="4933357" y="4615080"/>
              <a:ext cx="261910" cy="274419"/>
            </a:xfrm>
            <a:prstGeom prst="rect">
              <a:avLst/>
            </a:prstGeom>
          </p:spPr>
        </p:pic>
        <p:pic>
          <p:nvPicPr>
            <p:cNvPr id="42" name="Picture 14" descr="Android Malware Analysis (white papers)">
              <a:extLst>
                <a:ext uri="{FF2B5EF4-FFF2-40B4-BE49-F238E27FC236}">
                  <a16:creationId xmlns:a16="http://schemas.microsoft.com/office/drawing/2014/main" id="{450271FD-8E0D-F641-CA18-B28D13FDB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28505">
              <a:off x="5044408" y="4780675"/>
              <a:ext cx="169984" cy="207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Success PNG Clipart | PNG Mart">
            <a:extLst>
              <a:ext uri="{FF2B5EF4-FFF2-40B4-BE49-F238E27FC236}">
                <a16:creationId xmlns:a16="http://schemas.microsoft.com/office/drawing/2014/main" id="{74C39D29-A0E7-6347-3F91-AC4B67B80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6650">
            <a:off x="9649510" y="3778778"/>
            <a:ext cx="2369604" cy="236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476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2D3A6-6EF6-06B9-2D8B-B96A68481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Official and alternative stores</a:t>
            </a:r>
          </a:p>
          <a:p>
            <a:r>
              <a:rPr lang="en-US" dirty="0"/>
              <a:t>On-device protection</a:t>
            </a:r>
          </a:p>
          <a:p>
            <a:r>
              <a:rPr lang="en-US" dirty="0"/>
              <a:t>Antivirus companies</a:t>
            </a:r>
          </a:p>
          <a:p>
            <a:r>
              <a:rPr lang="en-US" dirty="0"/>
              <a:t>Companies whose apps are impersonated by malicious apps (e.g., Meta/WhatsApp)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A7043-8386-7738-8C8E-321830AF0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BFE8-4254-F949-B8F2-F1AB6F20419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ACADB1-8D84-3860-D67C-8242D3861294}"/>
              </a:ext>
            </a:extLst>
          </p:cNvPr>
          <p:cNvGrpSpPr/>
          <p:nvPr/>
        </p:nvGrpSpPr>
        <p:grpSpPr>
          <a:xfrm>
            <a:off x="375920" y="4250384"/>
            <a:ext cx="1282689" cy="1504947"/>
            <a:chOff x="984880" y="2075295"/>
            <a:chExt cx="1282689" cy="1504947"/>
          </a:xfrm>
        </p:grpSpPr>
        <p:pic>
          <p:nvPicPr>
            <p:cNvPr id="6" name="Picture 12">
              <a:extLst>
                <a:ext uri="{FF2B5EF4-FFF2-40B4-BE49-F238E27FC236}">
                  <a16:creationId xmlns:a16="http://schemas.microsoft.com/office/drawing/2014/main" id="{A4E33A40-DFDB-016C-6024-7BC2F7020F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880" y="2075295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07143224-90C1-9C57-FCE7-333562831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443" y="2075295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2">
              <a:extLst>
                <a:ext uri="{FF2B5EF4-FFF2-40B4-BE49-F238E27FC236}">
                  <a16:creationId xmlns:a16="http://schemas.microsoft.com/office/drawing/2014/main" id="{58F00922-0B7D-0D0D-E890-D83BBCE03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006" y="2075295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4" descr="Android Malware Analysis (white papers)">
              <a:extLst>
                <a:ext uri="{FF2B5EF4-FFF2-40B4-BE49-F238E27FC236}">
                  <a16:creationId xmlns:a16="http://schemas.microsoft.com/office/drawing/2014/main" id="{F23F9CD3-A744-0D00-8A43-C07D0210C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880" y="3078593"/>
              <a:ext cx="410172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A7182536-EDF6-2E54-E61C-4D757A3ED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880" y="2576944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>
              <a:extLst>
                <a:ext uri="{FF2B5EF4-FFF2-40B4-BE49-F238E27FC236}">
                  <a16:creationId xmlns:a16="http://schemas.microsoft.com/office/drawing/2014/main" id="{84D65CA6-82DE-2C6E-C4A5-0E9847E9B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443" y="2576944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6BEFF5-2403-DC04-A7FB-4FF3C7453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006" y="2576944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Android Malware Analysis (white papers)">
              <a:extLst>
                <a:ext uri="{FF2B5EF4-FFF2-40B4-BE49-F238E27FC236}">
                  <a16:creationId xmlns:a16="http://schemas.microsoft.com/office/drawing/2014/main" id="{A1EF8FD7-D3AC-F070-EC1D-810E1F3B5B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443" y="3078593"/>
              <a:ext cx="410172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ndroid Malware Analysis (white papers)">
              <a:extLst>
                <a:ext uri="{FF2B5EF4-FFF2-40B4-BE49-F238E27FC236}">
                  <a16:creationId xmlns:a16="http://schemas.microsoft.com/office/drawing/2014/main" id="{9EE41C60-05FE-B2DE-D642-337871F279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006" y="3078593"/>
              <a:ext cx="410172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ight Arrow 103">
            <a:extLst>
              <a:ext uri="{FF2B5EF4-FFF2-40B4-BE49-F238E27FC236}">
                <a16:creationId xmlns:a16="http://schemas.microsoft.com/office/drawing/2014/main" id="{19452B89-1693-B93E-8705-65C0850F5594}"/>
              </a:ext>
            </a:extLst>
          </p:cNvPr>
          <p:cNvSpPr/>
          <p:nvPr/>
        </p:nvSpPr>
        <p:spPr>
          <a:xfrm>
            <a:off x="7358900" y="4983805"/>
            <a:ext cx="305325" cy="244144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104">
            <a:extLst>
              <a:ext uri="{FF2B5EF4-FFF2-40B4-BE49-F238E27FC236}">
                <a16:creationId xmlns:a16="http://schemas.microsoft.com/office/drawing/2014/main" id="{973D6CA4-48E2-AC18-8CE1-C10A0AA4DE47}"/>
              </a:ext>
            </a:extLst>
          </p:cNvPr>
          <p:cNvSpPr/>
          <p:nvPr/>
        </p:nvSpPr>
        <p:spPr>
          <a:xfrm>
            <a:off x="1913294" y="4983805"/>
            <a:ext cx="305325" cy="244144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105">
            <a:extLst>
              <a:ext uri="{FF2B5EF4-FFF2-40B4-BE49-F238E27FC236}">
                <a16:creationId xmlns:a16="http://schemas.microsoft.com/office/drawing/2014/main" id="{1E5CFC4D-EFB2-E654-C30E-142F7429F89F}"/>
              </a:ext>
            </a:extLst>
          </p:cNvPr>
          <p:cNvSpPr/>
          <p:nvPr/>
        </p:nvSpPr>
        <p:spPr>
          <a:xfrm>
            <a:off x="9300918" y="4983805"/>
            <a:ext cx="305325" cy="244144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9F4BA98-E50A-28E4-D518-74B0541AA68F}"/>
              </a:ext>
            </a:extLst>
          </p:cNvPr>
          <p:cNvGrpSpPr/>
          <p:nvPr/>
        </p:nvGrpSpPr>
        <p:grpSpPr>
          <a:xfrm>
            <a:off x="2386954" y="4045350"/>
            <a:ext cx="4820652" cy="1793175"/>
            <a:chOff x="2253438" y="1635825"/>
            <a:chExt cx="4820652" cy="179317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67B2701-A6D3-BE3C-81E7-A1275ACF79B0}"/>
                </a:ext>
              </a:extLst>
            </p:cNvPr>
            <p:cNvSpPr/>
            <p:nvPr/>
          </p:nvSpPr>
          <p:spPr>
            <a:xfrm>
              <a:off x="3267390" y="1990017"/>
              <a:ext cx="11239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400" dirty="0">
                  <a:solidFill>
                    <a:srgbClr val="000000"/>
                  </a:solidFill>
                </a:rPr>
                <a:t>+</a:t>
              </a:r>
              <a:endParaRPr lang="en-CA" sz="2400" dirty="0"/>
            </a:p>
          </p:txBody>
        </p:sp>
        <p:pic>
          <p:nvPicPr>
            <p:cNvPr id="30" name="Picture 16" descr="Data Icons +190 free icons (SVG, EPS, PSD, PNG files)">
              <a:extLst>
                <a:ext uri="{FF2B5EF4-FFF2-40B4-BE49-F238E27FC236}">
                  <a16:creationId xmlns:a16="http://schemas.microsoft.com/office/drawing/2014/main" id="{8FF8B4C1-D4D2-5DB9-9DFA-08269A1C2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1931" y="1774060"/>
              <a:ext cx="893581" cy="893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42F88EB-F75E-9BD7-3E96-E7A17B0F224F}"/>
                </a:ext>
              </a:extLst>
            </p:cNvPr>
            <p:cNvSpPr/>
            <p:nvPr/>
          </p:nvSpPr>
          <p:spPr>
            <a:xfrm>
              <a:off x="2281712" y="2649465"/>
              <a:ext cx="137343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000" dirty="0">
                  <a:solidFill>
                    <a:srgbClr val="000000"/>
                  </a:solidFill>
                </a:rPr>
                <a:t>Static Analysis</a:t>
              </a:r>
              <a:endParaRPr lang="en-CA" sz="20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23DB421-7E83-E86F-C8DF-AD612D2B6BD4}"/>
                </a:ext>
              </a:extLst>
            </p:cNvPr>
            <p:cNvSpPr/>
            <p:nvPr/>
          </p:nvSpPr>
          <p:spPr>
            <a:xfrm>
              <a:off x="3976633" y="2649465"/>
              <a:ext cx="126179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000" dirty="0">
                  <a:solidFill>
                    <a:srgbClr val="000000"/>
                  </a:solidFill>
                </a:rPr>
                <a:t>Dynamic Analysis</a:t>
              </a:r>
              <a:endParaRPr lang="en-CA" sz="2000" dirty="0"/>
            </a:p>
          </p:txBody>
        </p:sp>
        <p:pic>
          <p:nvPicPr>
            <p:cNvPr id="33" name="Picture 3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8C495DD-D5E6-DC60-98D6-4768194E3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2" r="18764" b="17477"/>
            <a:stretch/>
          </p:blipFill>
          <p:spPr>
            <a:xfrm>
              <a:off x="4256929" y="1754361"/>
              <a:ext cx="708273" cy="900401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8E74EB9-2B04-BD4C-AC7B-7DFE0523F670}"/>
                </a:ext>
              </a:extLst>
            </p:cNvPr>
            <p:cNvSpPr/>
            <p:nvPr/>
          </p:nvSpPr>
          <p:spPr>
            <a:xfrm>
              <a:off x="2253438" y="1635825"/>
              <a:ext cx="4820652" cy="17931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06CCF3B-1735-AB1B-4BD1-4FAC26DA0A2C}"/>
                </a:ext>
              </a:extLst>
            </p:cNvPr>
            <p:cNvSpPr/>
            <p:nvPr/>
          </p:nvSpPr>
          <p:spPr>
            <a:xfrm>
              <a:off x="5526323" y="2649465"/>
              <a:ext cx="153889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000" dirty="0">
                  <a:solidFill>
                    <a:srgbClr val="000000"/>
                  </a:solidFill>
                </a:rPr>
                <a:t>Machine Learning</a:t>
              </a:r>
              <a:endParaRPr lang="en-CA" sz="20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AFDC735-EB25-C31C-EE84-DEE70908BF13}"/>
                </a:ext>
              </a:extLst>
            </p:cNvPr>
            <p:cNvSpPr/>
            <p:nvPr/>
          </p:nvSpPr>
          <p:spPr>
            <a:xfrm>
              <a:off x="4743876" y="1990017"/>
              <a:ext cx="11239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CA" sz="2400" dirty="0">
                  <a:solidFill>
                    <a:srgbClr val="000000"/>
                  </a:solidFill>
                </a:rPr>
                <a:t>+</a:t>
              </a:r>
              <a:endParaRPr lang="en-CA" sz="2400" dirty="0"/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44C1FACD-15D9-1909-D3E8-AC4C5B308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1995" t="12823" r="11934" b="28854"/>
            <a:stretch/>
          </p:blipFill>
          <p:spPr>
            <a:xfrm>
              <a:off x="5705675" y="1749064"/>
              <a:ext cx="1174383" cy="90040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14AFB3-8C20-6DA1-60A9-5BF7EADD9905}"/>
              </a:ext>
            </a:extLst>
          </p:cNvPr>
          <p:cNvGrpSpPr/>
          <p:nvPr/>
        </p:nvGrpSpPr>
        <p:grpSpPr>
          <a:xfrm>
            <a:off x="6869553" y="5845947"/>
            <a:ext cx="1284018" cy="934569"/>
            <a:chOff x="4933357" y="4549864"/>
            <a:chExt cx="602742" cy="43870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CB7447-95BC-EBDB-080B-337D7FBB5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8101" y="4549864"/>
              <a:ext cx="261910" cy="274419"/>
            </a:xfrm>
            <a:prstGeom prst="rect">
              <a:avLst/>
            </a:prstGeom>
          </p:spPr>
        </p:pic>
        <p:pic>
          <p:nvPicPr>
            <p:cNvPr id="40" name="Picture 14" descr="Android Malware Analysis (white papers)">
              <a:extLst>
                <a:ext uri="{FF2B5EF4-FFF2-40B4-BE49-F238E27FC236}">
                  <a16:creationId xmlns:a16="http://schemas.microsoft.com/office/drawing/2014/main" id="{9C7D25DB-67F8-F9EE-C552-8C0CA57A4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301286">
              <a:off x="5347160" y="4665541"/>
              <a:ext cx="169984" cy="207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BB21870-D1CC-545F-BC92-616F1C3D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1113942">
              <a:off x="4933357" y="4615080"/>
              <a:ext cx="261910" cy="274419"/>
            </a:xfrm>
            <a:prstGeom prst="rect">
              <a:avLst/>
            </a:prstGeom>
          </p:spPr>
        </p:pic>
        <p:pic>
          <p:nvPicPr>
            <p:cNvPr id="42" name="Picture 14" descr="Android Malware Analysis (white papers)">
              <a:extLst>
                <a:ext uri="{FF2B5EF4-FFF2-40B4-BE49-F238E27FC236}">
                  <a16:creationId xmlns:a16="http://schemas.microsoft.com/office/drawing/2014/main" id="{450271FD-8E0D-F641-CA18-B28D13FDB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028505">
              <a:off x="5044408" y="4780675"/>
              <a:ext cx="169984" cy="207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3" name="Picture 14" descr="Android Malware Analysis (white papers)">
            <a:extLst>
              <a:ext uri="{FF2B5EF4-FFF2-40B4-BE49-F238E27FC236}">
                <a16:creationId xmlns:a16="http://schemas.microsoft.com/office/drawing/2014/main" id="{C3DBF18E-E637-48A1-0CFC-26241CA9B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651" y="5107526"/>
            <a:ext cx="410172" cy="5016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4C041F0-53A7-70CC-C1CE-135EE21E3C2A}"/>
              </a:ext>
            </a:extLst>
          </p:cNvPr>
          <p:cNvSpPr txBox="1"/>
          <p:nvPr/>
        </p:nvSpPr>
        <p:spPr>
          <a:xfrm>
            <a:off x="10199013" y="4598045"/>
            <a:ext cx="2458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i="0" dirty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sz="6000" i="0" dirty="0">
              <a:solidFill>
                <a:srgbClr val="FF0000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8F7C8FD-6585-5D7B-D86E-841478920639}"/>
              </a:ext>
            </a:extLst>
          </p:cNvPr>
          <p:cNvGrpSpPr/>
          <p:nvPr/>
        </p:nvGrpSpPr>
        <p:grpSpPr>
          <a:xfrm>
            <a:off x="7815520" y="4604228"/>
            <a:ext cx="1282689" cy="1003298"/>
            <a:chOff x="6027755" y="2820722"/>
            <a:chExt cx="1282689" cy="1003298"/>
          </a:xfrm>
        </p:grpSpPr>
        <p:pic>
          <p:nvPicPr>
            <p:cNvPr id="56" name="Picture 12">
              <a:extLst>
                <a:ext uri="{FF2B5EF4-FFF2-40B4-BE49-F238E27FC236}">
                  <a16:creationId xmlns:a16="http://schemas.microsoft.com/office/drawing/2014/main" id="{FEF2087B-17DC-3FF0-6A8D-E7C2C6F9B2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7755" y="2820722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2">
              <a:extLst>
                <a:ext uri="{FF2B5EF4-FFF2-40B4-BE49-F238E27FC236}">
                  <a16:creationId xmlns:a16="http://schemas.microsoft.com/office/drawing/2014/main" id="{5E671941-67D7-4466-CEEB-35C7F6FFEC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5318" y="2820722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2">
              <a:extLst>
                <a:ext uri="{FF2B5EF4-FFF2-40B4-BE49-F238E27FC236}">
                  <a16:creationId xmlns:a16="http://schemas.microsoft.com/office/drawing/2014/main" id="{58BFD8BF-9ADD-69F6-1914-0911ADC3A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881" y="2820722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2">
              <a:extLst>
                <a:ext uri="{FF2B5EF4-FFF2-40B4-BE49-F238E27FC236}">
                  <a16:creationId xmlns:a16="http://schemas.microsoft.com/office/drawing/2014/main" id="{E16C2E21-AA98-95B9-C0A6-2645AE57D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7755" y="3322371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>
              <a:extLst>
                <a:ext uri="{FF2B5EF4-FFF2-40B4-BE49-F238E27FC236}">
                  <a16:creationId xmlns:a16="http://schemas.microsoft.com/office/drawing/2014/main" id="{66925FF0-FD34-9D32-CB60-D9E737C12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881" y="3322371"/>
              <a:ext cx="427563" cy="50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48" name="Title 1">
            <a:extLst>
              <a:ext uri="{FF2B5EF4-FFF2-40B4-BE49-F238E27FC236}">
                <a16:creationId xmlns:a16="http://schemas.microsoft.com/office/drawing/2014/main" id="{18DAA1A3-3AB1-39F8-7CDF-155659F9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0" y="271124"/>
            <a:ext cx="11501120" cy="974847"/>
          </a:xfrm>
        </p:spPr>
        <p:txBody>
          <a:bodyPr/>
          <a:lstStyle/>
          <a:p>
            <a:r>
              <a:rPr lang="en-US" dirty="0"/>
              <a:t>Detecting Malware</a:t>
            </a:r>
          </a:p>
        </p:txBody>
      </p:sp>
    </p:spTree>
    <p:extLst>
      <p:ext uri="{BB962C8B-B14F-4D97-AF65-F5344CB8AC3E}">
        <p14:creationId xmlns:p14="http://schemas.microsoft.com/office/powerpoint/2010/main" val="1972809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4A506-AA34-6264-C064-87F57A911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8BFE8-4254-F949-B8F2-F1AB6F20419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9CD9E12-1784-9854-0212-A049349664C1}"/>
              </a:ext>
            </a:extLst>
          </p:cNvPr>
          <p:cNvSpPr/>
          <p:nvPr/>
        </p:nvSpPr>
        <p:spPr>
          <a:xfrm>
            <a:off x="4597960" y="2958685"/>
            <a:ext cx="5396064" cy="14569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Why is this happening?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3EBF9B-5F50-7246-96B0-A5F79EC663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75" y="2681212"/>
            <a:ext cx="932278" cy="201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76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82">
            <a:extLst>
              <a:ext uri="{FF2B5EF4-FFF2-40B4-BE49-F238E27FC236}">
                <a16:creationId xmlns:a16="http://schemas.microsoft.com/office/drawing/2014/main" id="{6C0C9D46-F644-49A3-9267-18EDCD52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Collection of Recent Malware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ECE3CC-7BA9-473C-A6AF-C8C17540AA20}"/>
              </a:ext>
            </a:extLst>
          </p:cNvPr>
          <p:cNvSpPr/>
          <p:nvPr/>
        </p:nvSpPr>
        <p:spPr>
          <a:xfrm>
            <a:off x="546099" y="2260600"/>
            <a:ext cx="2654301" cy="1536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10BC06B-2978-4A50-8F79-E5A2674E1E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7" t="24102" r="9447" b="23590"/>
          <a:stretch/>
        </p:blipFill>
        <p:spPr>
          <a:xfrm>
            <a:off x="599823" y="2375787"/>
            <a:ext cx="1333501" cy="323851"/>
          </a:xfrm>
          <a:prstGeom prst="rect">
            <a:avLst/>
          </a:prstGeom>
        </p:spPr>
      </p:pic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59E23466-01DA-411F-86F9-4AAB041542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9" b="30475"/>
          <a:stretch/>
        </p:blipFill>
        <p:spPr>
          <a:xfrm>
            <a:off x="1335785" y="2823553"/>
            <a:ext cx="1575386" cy="382595"/>
          </a:xfrm>
          <a:prstGeom prst="rect">
            <a:avLst/>
          </a:prstGeom>
        </p:spPr>
      </p:pic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F89D9B7A-F06E-4CE5-89E4-0E03D9959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9" y="3242682"/>
            <a:ext cx="1404564" cy="370280"/>
          </a:xfrm>
          <a:prstGeom prst="rect">
            <a:avLst/>
          </a:prstGeom>
        </p:spPr>
      </p:pic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F6596E77-4509-4725-A2CB-410B858616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8" t="27215" r="16868" b="24749"/>
          <a:stretch/>
        </p:blipFill>
        <p:spPr>
          <a:xfrm>
            <a:off x="2334618" y="2369888"/>
            <a:ext cx="815618" cy="329750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648EE1A-E1C7-4C13-BA7E-A27322CFA383}"/>
              </a:ext>
            </a:extLst>
          </p:cNvPr>
          <p:cNvSpPr txBox="1">
            <a:spLocks/>
          </p:cNvSpPr>
          <p:nvPr/>
        </p:nvSpPr>
        <p:spPr>
          <a:xfrm>
            <a:off x="2471304" y="3063070"/>
            <a:ext cx="542245" cy="5498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…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33F6BCE-C0DF-4518-A4FD-CCC576CB8CF1}"/>
              </a:ext>
            </a:extLst>
          </p:cNvPr>
          <p:cNvSpPr txBox="1">
            <a:spLocks/>
          </p:cNvSpPr>
          <p:nvPr/>
        </p:nvSpPr>
        <p:spPr>
          <a:xfrm>
            <a:off x="546100" y="3809409"/>
            <a:ext cx="2654300" cy="3825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Security Companies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0F734A-9717-451C-AF9D-12DFCC3264AC}"/>
              </a:ext>
            </a:extLst>
          </p:cNvPr>
          <p:cNvCxnSpPr>
            <a:cxnSpLocks/>
          </p:cNvCxnSpPr>
          <p:nvPr/>
        </p:nvCxnSpPr>
        <p:spPr>
          <a:xfrm>
            <a:off x="3366370" y="3028950"/>
            <a:ext cx="3928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FDFC2A-9A47-46CC-B961-4C1B10870E90}"/>
              </a:ext>
            </a:extLst>
          </p:cNvPr>
          <p:cNvGrpSpPr/>
          <p:nvPr/>
        </p:nvGrpSpPr>
        <p:grpSpPr>
          <a:xfrm>
            <a:off x="6340964" y="2260600"/>
            <a:ext cx="5160047" cy="1932335"/>
            <a:chOff x="3904754" y="2246499"/>
            <a:chExt cx="5160047" cy="1932335"/>
          </a:xfrm>
        </p:grpSpPr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B201D60C-36D3-4732-A836-060A1101CB65}"/>
                </a:ext>
              </a:extLst>
            </p:cNvPr>
            <p:cNvSpPr txBox="1">
              <a:spLocks/>
            </p:cNvSpPr>
            <p:nvPr/>
          </p:nvSpPr>
          <p:spPr>
            <a:xfrm>
              <a:off x="3904754" y="3796239"/>
              <a:ext cx="5086846" cy="3825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/>
                <a:t>Android Repositories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56BBD78-E782-4585-97D2-CC184D31AB58}"/>
                </a:ext>
              </a:extLst>
            </p:cNvPr>
            <p:cNvSpPr/>
            <p:nvPr/>
          </p:nvSpPr>
          <p:spPr>
            <a:xfrm>
              <a:off x="3904755" y="2246499"/>
              <a:ext cx="5086847" cy="15497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3" name="Graphic 32" descr="Database outline">
              <a:extLst>
                <a:ext uri="{FF2B5EF4-FFF2-40B4-BE49-F238E27FC236}">
                  <a16:creationId xmlns:a16="http://schemas.microsoft.com/office/drawing/2014/main" id="{9E253E74-F404-4C7C-B16E-C8B00AAA4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96887" y="2358795"/>
              <a:ext cx="740782" cy="740782"/>
            </a:xfrm>
            <a:prstGeom prst="rect">
              <a:avLst/>
            </a:prstGeom>
          </p:spPr>
        </p:pic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E667F299-B2BB-4A4E-B861-C96E4012C2D9}"/>
                </a:ext>
              </a:extLst>
            </p:cNvPr>
            <p:cNvSpPr txBox="1">
              <a:spLocks/>
            </p:cNvSpPr>
            <p:nvPr/>
          </p:nvSpPr>
          <p:spPr>
            <a:xfrm>
              <a:off x="3904754" y="3083218"/>
              <a:ext cx="1582139" cy="3825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Alternative Markets</a:t>
              </a:r>
            </a:p>
          </p:txBody>
        </p:sp>
        <p:pic>
          <p:nvPicPr>
            <p:cNvPr id="45" name="Graphic 44" descr="Database outline">
              <a:extLst>
                <a:ext uri="{FF2B5EF4-FFF2-40B4-BE49-F238E27FC236}">
                  <a16:creationId xmlns:a16="http://schemas.microsoft.com/office/drawing/2014/main" id="{6F0BA6CE-228D-4262-9BD8-2D41D7E1F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82030" y="2364725"/>
              <a:ext cx="740782" cy="740782"/>
            </a:xfrm>
            <a:prstGeom prst="rect">
              <a:avLst/>
            </a:prstGeom>
          </p:spPr>
        </p:pic>
        <p:sp>
          <p:nvSpPr>
            <p:cNvPr id="46" name="Content Placeholder 2">
              <a:extLst>
                <a:ext uri="{FF2B5EF4-FFF2-40B4-BE49-F238E27FC236}">
                  <a16:creationId xmlns:a16="http://schemas.microsoft.com/office/drawing/2014/main" id="{B960B5C0-48B4-4769-8402-249045318C60}"/>
                </a:ext>
              </a:extLst>
            </p:cNvPr>
            <p:cNvSpPr txBox="1">
              <a:spLocks/>
            </p:cNvSpPr>
            <p:nvPr/>
          </p:nvSpPr>
          <p:spPr>
            <a:xfrm>
              <a:off x="5457398" y="3083218"/>
              <a:ext cx="1872052" cy="3825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Virus Repositories</a:t>
              </a:r>
            </a:p>
          </p:txBody>
        </p:sp>
        <p:pic>
          <p:nvPicPr>
            <p:cNvPr id="47" name="Graphic 46" descr="Database outline">
              <a:extLst>
                <a:ext uri="{FF2B5EF4-FFF2-40B4-BE49-F238E27FC236}">
                  <a16:creationId xmlns:a16="http://schemas.microsoft.com/office/drawing/2014/main" id="{545D33FC-2616-401E-A4AA-5084D1C26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8384" y="2358795"/>
              <a:ext cx="740782" cy="740782"/>
            </a:xfrm>
            <a:prstGeom prst="rect">
              <a:avLst/>
            </a:prstGeom>
          </p:spPr>
        </p:pic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25517C02-2C20-47FD-ADCB-BE24A3DCE258}"/>
                </a:ext>
              </a:extLst>
            </p:cNvPr>
            <p:cNvSpPr txBox="1">
              <a:spLocks/>
            </p:cNvSpPr>
            <p:nvPr/>
          </p:nvSpPr>
          <p:spPr>
            <a:xfrm>
              <a:off x="7192749" y="3083218"/>
              <a:ext cx="1872052" cy="38259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000" dirty="0"/>
                <a:t>Historical Repositories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B3DD978-578C-4DFE-8CF4-CBE46EA95CAA}"/>
              </a:ext>
            </a:extLst>
          </p:cNvPr>
          <p:cNvCxnSpPr>
            <a:cxnSpLocks/>
          </p:cNvCxnSpPr>
          <p:nvPr/>
        </p:nvCxnSpPr>
        <p:spPr>
          <a:xfrm>
            <a:off x="5703170" y="3014850"/>
            <a:ext cx="3928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Shape&#10;&#10;Description automatically generated with low confidence">
            <a:extLst>
              <a:ext uri="{FF2B5EF4-FFF2-40B4-BE49-F238E27FC236}">
                <a16:creationId xmlns:a16="http://schemas.microsoft.com/office/drawing/2014/main" id="{37D452A7-F5D5-40C0-B953-7341764AEE3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8" t="5048" r="12286" b="24476"/>
          <a:stretch/>
        </p:blipFill>
        <p:spPr>
          <a:xfrm>
            <a:off x="4135626" y="2361761"/>
            <a:ext cx="1401499" cy="1301750"/>
          </a:xfrm>
          <a:prstGeom prst="rect">
            <a:avLst/>
          </a:prstGeom>
        </p:spPr>
      </p:pic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4449002-F890-41E6-9626-2B002B0964D9}"/>
              </a:ext>
            </a:extLst>
          </p:cNvPr>
          <p:cNvSpPr txBox="1">
            <a:spLocks/>
          </p:cNvSpPr>
          <p:nvPr/>
        </p:nvSpPr>
        <p:spPr>
          <a:xfrm>
            <a:off x="3667975" y="3810337"/>
            <a:ext cx="2336800" cy="3825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Security Posts</a:t>
            </a: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8681A550-3AA8-48ED-8128-08E1AF32C748}"/>
              </a:ext>
            </a:extLst>
          </p:cNvPr>
          <p:cNvSpPr/>
          <p:nvPr/>
        </p:nvSpPr>
        <p:spPr>
          <a:xfrm rot="16200000">
            <a:off x="5763438" y="-933512"/>
            <a:ext cx="520234" cy="1095491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7" name="Picture 56" descr="Android Malware Analysis (white papers)">
            <a:extLst>
              <a:ext uri="{FF2B5EF4-FFF2-40B4-BE49-F238E27FC236}">
                <a16:creationId xmlns:a16="http://schemas.microsoft.com/office/drawing/2014/main" id="{950B9127-1B5B-432E-A8D4-2460A7F2F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618" y="4934013"/>
            <a:ext cx="850039" cy="10396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2A24AC4C-3ED4-4DF8-9D49-5345380429A6}"/>
              </a:ext>
            </a:extLst>
          </p:cNvPr>
          <p:cNvSpPr txBox="1">
            <a:spLocks/>
          </p:cNvSpPr>
          <p:nvPr/>
        </p:nvSpPr>
        <p:spPr>
          <a:xfrm>
            <a:off x="3336191" y="5290587"/>
            <a:ext cx="3603929" cy="3825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1,238 apps, 134 families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D55A424-612C-478B-A8B2-CF4172226C93}"/>
              </a:ext>
            </a:extLst>
          </p:cNvPr>
          <p:cNvCxnSpPr>
            <a:cxnSpLocks/>
          </p:cNvCxnSpPr>
          <p:nvPr/>
        </p:nvCxnSpPr>
        <p:spPr>
          <a:xfrm>
            <a:off x="7081049" y="5478650"/>
            <a:ext cx="3928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E7356308-44FE-4FD2-95A1-4007A9D662CF}"/>
              </a:ext>
            </a:extLst>
          </p:cNvPr>
          <p:cNvSpPr txBox="1">
            <a:spLocks/>
          </p:cNvSpPr>
          <p:nvPr/>
        </p:nvSpPr>
        <p:spPr>
          <a:xfrm>
            <a:off x="7614808" y="5295191"/>
            <a:ext cx="2875392" cy="3825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105 families analyzed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C261364F-29FE-446D-B192-47F7EA350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501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E93F7B-A872-4FA1-8273-8A8C0049696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142C4-9C6A-CD41-2918-F5B2D2CD9EF1}"/>
              </a:ext>
            </a:extLst>
          </p:cNvPr>
          <p:cNvSpPr txBox="1"/>
          <p:nvPr/>
        </p:nvSpPr>
        <p:spPr>
          <a:xfrm>
            <a:off x="46934" y="6399215"/>
            <a:ext cx="11637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A" sz="1400" b="0" i="0" dirty="0">
                <a:solidFill>
                  <a:srgbClr val="333333"/>
                </a:solidFill>
                <a:effectLst/>
              </a:rPr>
              <a:t>[1] Michael Cao, Khaled Ahmed, and Julia Rubin. </a:t>
            </a:r>
            <a:r>
              <a:rPr lang="en-CA" sz="1400" b="0" dirty="0">
                <a:solidFill>
                  <a:srgbClr val="333333"/>
                </a:solidFill>
                <a:effectLst/>
              </a:rPr>
              <a:t>Rotten </a:t>
            </a:r>
            <a:r>
              <a:rPr lang="en-CA" sz="1400" dirty="0">
                <a:solidFill>
                  <a:srgbClr val="333333"/>
                </a:solidFill>
              </a:rPr>
              <a:t>A</a:t>
            </a:r>
            <a:r>
              <a:rPr lang="en-CA" sz="1400" b="0" dirty="0">
                <a:solidFill>
                  <a:srgbClr val="333333"/>
                </a:solidFill>
                <a:effectLst/>
              </a:rPr>
              <a:t>pples </a:t>
            </a:r>
            <a:r>
              <a:rPr lang="en-CA" sz="1400" dirty="0">
                <a:solidFill>
                  <a:srgbClr val="333333"/>
                </a:solidFill>
              </a:rPr>
              <a:t>S</a:t>
            </a:r>
            <a:r>
              <a:rPr lang="en-CA" sz="1400" b="0" dirty="0">
                <a:solidFill>
                  <a:srgbClr val="333333"/>
                </a:solidFill>
                <a:effectLst/>
              </a:rPr>
              <a:t>poil the Bunch: an Anatomy of Google Play Malware</a:t>
            </a:r>
            <a:r>
              <a:rPr lang="en-CA" sz="1400" b="0" i="0" dirty="0">
                <a:solidFill>
                  <a:srgbClr val="333333"/>
                </a:solidFill>
                <a:effectLst/>
              </a:rPr>
              <a:t>, ICSE</a:t>
            </a:r>
            <a:r>
              <a:rPr lang="en-CA" sz="1400" i="0" dirty="0">
                <a:solidFill>
                  <a:srgbClr val="333333"/>
                </a:solidFill>
              </a:rPr>
              <a:t> </a:t>
            </a:r>
            <a:r>
              <a:rPr lang="en-CA" sz="1400" b="0" i="0" dirty="0">
                <a:solidFill>
                  <a:srgbClr val="333333"/>
                </a:solidFill>
                <a:effectLst/>
              </a:rPr>
              <a:t>2022.</a:t>
            </a:r>
          </a:p>
        </p:txBody>
      </p:sp>
    </p:spTree>
    <p:extLst>
      <p:ext uri="{BB962C8B-B14F-4D97-AF65-F5344CB8AC3E}">
        <p14:creationId xmlns:p14="http://schemas.microsoft.com/office/powerpoint/2010/main" val="89914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>
            <a:extLst>
              <a:ext uri="{FF2B5EF4-FFF2-40B4-BE49-F238E27FC236}">
                <a16:creationId xmlns:a16="http://schemas.microsoft.com/office/drawing/2014/main" id="{3E189757-CB68-4726-BA15-729B68081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239" t="26200" r="2143" b="48994"/>
          <a:stretch/>
        </p:blipFill>
        <p:spPr>
          <a:xfrm>
            <a:off x="5758871" y="2232933"/>
            <a:ext cx="3133127" cy="2051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D57297-0DEF-417A-9B35-149CA2FA8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195843"/>
            <a:ext cx="11501120" cy="974847"/>
          </a:xfrm>
        </p:spPr>
        <p:txBody>
          <a:bodyPr/>
          <a:lstStyle/>
          <a:p>
            <a:r>
              <a:rPr lang="en-US" dirty="0"/>
              <a:t>Characterization Schema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68A4885-3847-4885-A6C8-7C079876B6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239" t="1587" r="2143" b="78534"/>
          <a:stretch/>
        </p:blipFill>
        <p:spPr>
          <a:xfrm>
            <a:off x="5746345" y="5028221"/>
            <a:ext cx="3138150" cy="164683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B678B42-8B38-4DA4-9869-5CBFB513CB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16" t="1588" r="54779" b="46554"/>
          <a:stretch/>
        </p:blipFill>
        <p:spPr>
          <a:xfrm>
            <a:off x="32126" y="2234923"/>
            <a:ext cx="2789462" cy="429605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FA5FAB9-BA8D-42E9-A4F3-63D8F05435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16" t="55586" r="54779" b="2291"/>
          <a:stretch/>
        </p:blipFill>
        <p:spPr>
          <a:xfrm>
            <a:off x="2912815" y="2227471"/>
            <a:ext cx="2789462" cy="348917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523363D-2FFA-487E-A354-6B38F8A38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239" t="55677" r="2143" b="21938"/>
          <a:stretch/>
        </p:blipFill>
        <p:spPr>
          <a:xfrm>
            <a:off x="9003720" y="2234923"/>
            <a:ext cx="3138148" cy="1854264"/>
          </a:xfrm>
          <a:prstGeom prst="rect">
            <a:avLst/>
          </a:prstGeom>
        </p:spPr>
      </p:pic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ED95B08A-CC9E-462B-8D05-FB03634B0B24}"/>
              </a:ext>
            </a:extLst>
          </p:cNvPr>
          <p:cNvSpPr/>
          <p:nvPr/>
        </p:nvSpPr>
        <p:spPr>
          <a:xfrm>
            <a:off x="8926631" y="1271202"/>
            <a:ext cx="3211010" cy="739357"/>
          </a:xfrm>
          <a:prstGeom prst="wedgeRectCallout">
            <a:avLst>
              <a:gd name="adj1" fmla="val -33182"/>
              <a:gd name="adj2" fmla="val 7158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Implementation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location and language</a:t>
            </a:r>
            <a:endParaRPr lang="en-CA" sz="2000" dirty="0">
              <a:solidFill>
                <a:schemeClr val="tx1"/>
              </a:solidFill>
            </a:endParaRP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999091DB-8CAF-4D3A-BE29-03D085225818}"/>
              </a:ext>
            </a:extLst>
          </p:cNvPr>
          <p:cNvSpPr/>
          <p:nvPr/>
        </p:nvSpPr>
        <p:spPr>
          <a:xfrm>
            <a:off x="5728707" y="4319276"/>
            <a:ext cx="3245236" cy="485418"/>
          </a:xfrm>
          <a:prstGeom prst="wedgeRectCallout">
            <a:avLst>
              <a:gd name="adj1" fmla="val -33286"/>
              <a:gd name="adj2" fmla="val 8084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tx1"/>
                </a:solidFill>
              </a:rPr>
              <a:t>Hide maliciousness from user</a:t>
            </a: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7E7A4EBA-DE07-40FF-961A-31E4354BED27}"/>
              </a:ext>
            </a:extLst>
          </p:cNvPr>
          <p:cNvSpPr/>
          <p:nvPr/>
        </p:nvSpPr>
        <p:spPr>
          <a:xfrm>
            <a:off x="5642535" y="1271202"/>
            <a:ext cx="3224314" cy="731465"/>
          </a:xfrm>
          <a:prstGeom prst="wedgeRectCallout">
            <a:avLst>
              <a:gd name="adj1" fmla="val -33330"/>
              <a:gd name="adj2" fmla="val 7125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Main malicious behavior</a:t>
            </a:r>
            <a:endParaRPr lang="en-CA" sz="2000" dirty="0">
              <a:solidFill>
                <a:schemeClr val="tx1"/>
              </a:solidFill>
            </a:endParaRP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D700979F-D3F9-4DE9-A663-B1B97C9434D4}"/>
              </a:ext>
            </a:extLst>
          </p:cNvPr>
          <p:cNvSpPr/>
          <p:nvPr/>
        </p:nvSpPr>
        <p:spPr>
          <a:xfrm>
            <a:off x="68284" y="1271202"/>
            <a:ext cx="2637485" cy="731465"/>
          </a:xfrm>
          <a:prstGeom prst="wedgeRectCallout">
            <a:avLst>
              <a:gd name="adj1" fmla="val -33393"/>
              <a:gd name="adj2" fmla="val 72533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Initial entry point of malicious path</a:t>
            </a:r>
            <a:endParaRPr lang="en-CA" sz="2000" dirty="0">
              <a:solidFill>
                <a:schemeClr val="tx1"/>
              </a:solidFill>
            </a:endParaRP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79318494-5F0B-4D94-A6DE-21A4D5F95A45}"/>
              </a:ext>
            </a:extLst>
          </p:cNvPr>
          <p:cNvSpPr/>
          <p:nvPr/>
        </p:nvSpPr>
        <p:spPr>
          <a:xfrm>
            <a:off x="2752622" y="1271202"/>
            <a:ext cx="2830131" cy="731465"/>
          </a:xfrm>
          <a:prstGeom prst="wedgeRectCallout">
            <a:avLst>
              <a:gd name="adj1" fmla="val -33316"/>
              <a:gd name="adj2" fmla="val 7214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Guarding conditions along malicious path</a:t>
            </a:r>
            <a:endParaRPr lang="en-CA" sz="20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E0E2FB-2951-473A-A71B-71AAA6706078}"/>
              </a:ext>
            </a:extLst>
          </p:cNvPr>
          <p:cNvSpPr/>
          <p:nvPr/>
        </p:nvSpPr>
        <p:spPr>
          <a:xfrm>
            <a:off x="40553" y="2227471"/>
            <a:ext cx="2781035" cy="42960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63A4C1-655D-4719-92F6-A08FBF3EBFB7}"/>
              </a:ext>
            </a:extLst>
          </p:cNvPr>
          <p:cNvSpPr/>
          <p:nvPr/>
        </p:nvSpPr>
        <p:spPr>
          <a:xfrm>
            <a:off x="2930894" y="2227471"/>
            <a:ext cx="2753304" cy="34891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D8D58A1-0EEC-43A3-B745-1A05D941C4B8}"/>
              </a:ext>
            </a:extLst>
          </p:cNvPr>
          <p:cNvSpPr/>
          <p:nvPr/>
        </p:nvSpPr>
        <p:spPr>
          <a:xfrm>
            <a:off x="5755926" y="5020769"/>
            <a:ext cx="3138148" cy="16468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499E99F-EFED-430C-87CD-4660112FCFE2}"/>
              </a:ext>
            </a:extLst>
          </p:cNvPr>
          <p:cNvSpPr/>
          <p:nvPr/>
        </p:nvSpPr>
        <p:spPr>
          <a:xfrm>
            <a:off x="5762940" y="2225169"/>
            <a:ext cx="3121556" cy="2051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50910B-A0C2-452D-9B39-991F22A551A1}"/>
              </a:ext>
            </a:extLst>
          </p:cNvPr>
          <p:cNvSpPr/>
          <p:nvPr/>
        </p:nvSpPr>
        <p:spPr>
          <a:xfrm>
            <a:off x="9013299" y="2227472"/>
            <a:ext cx="3138148" cy="18542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1F4DEEF-666C-4F94-B4B1-B32E0251C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501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E93F7B-A872-4FA1-8273-8A8C0049696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2180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 algn="ctr">
          <a:defRPr sz="2400" i="0" noProof="1">
            <a:solidFill>
              <a:srgbClr val="000000"/>
            </a:solidFill>
            <a:latin typeface="Cambria" panose="02040503050406030204" pitchFamily="18" charset="0"/>
            <a:cs typeface="Calibri" panose="020F0502020204030204" pitchFamily="34" charset="0"/>
          </a:defRPr>
        </a:defPPr>
      </a:lstStyle>
    </a:spDef>
    <a:lnDef>
      <a:spPr>
        <a:ln w="9525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000" dirty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8CF423F9-0CED-1D46-B502-B003D552D7CA}" vid="{41E6791D-0564-AE41-809A-0C688667C0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7917</TotalTime>
  <Words>1586</Words>
  <Application>Microsoft Macintosh PowerPoint</Application>
  <PresentationFormat>Widescreen</PresentationFormat>
  <Paragraphs>442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Bangla MN</vt:lpstr>
      <vt:lpstr>Calibri</vt:lpstr>
      <vt:lpstr>Cambria</vt:lpstr>
      <vt:lpstr>Courier</vt:lpstr>
      <vt:lpstr>Courier New</vt:lpstr>
      <vt:lpstr>Times</vt:lpstr>
      <vt:lpstr>Times New Roman</vt:lpstr>
      <vt:lpstr>Default Theme</vt:lpstr>
      <vt:lpstr>Title</vt:lpstr>
      <vt:lpstr>Slide 1 Title</vt:lpstr>
      <vt:lpstr>Slide Examples</vt:lpstr>
      <vt:lpstr>Why Mobile?</vt:lpstr>
      <vt:lpstr>Detecting Malware</vt:lpstr>
      <vt:lpstr>Detecting Malware</vt:lpstr>
      <vt:lpstr>PowerPoint Presentation</vt:lpstr>
      <vt:lpstr>A Collection of Recent Malware</vt:lpstr>
      <vt:lpstr>Characterization Schema</vt:lpstr>
      <vt:lpstr>Event and Check Conditions</vt:lpstr>
      <vt:lpstr>Cross-path Dependencies</vt:lpstr>
      <vt:lpstr>Tool Collection</vt:lpstr>
      <vt:lpstr>Tool Categorization</vt:lpstr>
      <vt:lpstr>Tool Categorization</vt:lpstr>
      <vt:lpstr>PowerPoint Presentation</vt:lpstr>
      <vt:lpstr>Case Study</vt:lpstr>
      <vt:lpstr>On-Device Malware Detection</vt:lpstr>
      <vt:lpstr> </vt:lpstr>
      <vt:lpstr> </vt:lpstr>
      <vt:lpstr> </vt:lpstr>
      <vt:lpstr> </vt:lpstr>
      <vt:lpstr>PowerPoint Presentation</vt:lpstr>
      <vt:lpstr>Survey: Results</vt:lpstr>
      <vt:lpstr>Summary</vt:lpstr>
      <vt:lpstr>BACKUP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Rubin</dc:creator>
  <cp:lastModifiedBy>Julia Rubin</cp:lastModifiedBy>
  <cp:revision>102</cp:revision>
  <dcterms:created xsi:type="dcterms:W3CDTF">2022-11-07T01:37:50Z</dcterms:created>
  <dcterms:modified xsi:type="dcterms:W3CDTF">2023-03-12T04:26:51Z</dcterms:modified>
</cp:coreProperties>
</file>